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31d522db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31d522db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curve of the data gets steeper when the prices gets higher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31d522db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31d522db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boxen plots instead of boxplots to also see the distributions of the data.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31d522db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31d522db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Lack of data of June 2010, could be due to a slowdown of sales or the collection of data is till june 2010</a:t>
            </a:r>
            <a:endParaRPr/>
          </a:p>
          <a:p>
            <a:pPr indent="0" lvl="0" marL="0" rtl="0" algn="l">
              <a:spcBef>
                <a:spcPts val="0"/>
              </a:spcBef>
              <a:spcAft>
                <a:spcPts val="0"/>
              </a:spcAft>
              <a:buNone/>
            </a:pPr>
            <a:r>
              <a:rPr lang="en"/>
              <a:t>Number of sales increase in [June and July]!!!</a:t>
            </a:r>
            <a:endParaRPr/>
          </a:p>
          <a:p>
            <a:pPr indent="0" lvl="0" marL="0" rtl="0" algn="l">
              <a:spcBef>
                <a:spcPts val="0"/>
              </a:spcBef>
              <a:spcAft>
                <a:spcPts val="0"/>
              </a:spcAft>
              <a:buNone/>
            </a:pPr>
            <a:r>
              <a:rPr lang="en"/>
              <a:t>This does not mean the saleprice is better during the month of June and july, but rather the sales of the houses will be easier as it is likely to be the house sales season</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31d522db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31d522db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Neighborhood and MS Zoning for houseflipping will not affect profitability, as the range of saleprice in a specific location shld be around the same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31d522db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31d522db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31d522db6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31d522db6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31d522db6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31d522db6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Regularization, finding optimum lambda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31d522db6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31d522db6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31d522db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31d522db6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 the lambda to fit into full train data set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31d522db6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31d522db6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Scores doesnt seem to drop any further on kaggle after model tuning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31d522db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31d522db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31d522db6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31d522db6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31d522db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931d522db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a threshold for interaction terms, use hypothesis testing to cement the findings that quality and size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31d522db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931d522db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31d522db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31d522db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31d522db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31d522db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31d522db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31d522db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31d522db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31d522db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31d522db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31d522db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Numerical data types: Look at the spread with scatter plot and correlation to Target variable, SalePrice</a:t>
            </a:r>
            <a:endParaRPr/>
          </a:p>
          <a:p>
            <a:pPr indent="0" lvl="0" marL="0" rtl="0" algn="l">
              <a:spcBef>
                <a:spcPts val="0"/>
              </a:spcBef>
              <a:spcAft>
                <a:spcPts val="0"/>
              </a:spcAft>
              <a:buNone/>
            </a:pPr>
            <a:r>
              <a:rPr lang="en"/>
              <a:t>Categorical data type: convert into numerical values for ordinal data set, plot with box plot to look at the spread of the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31d522db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31d522db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931d522db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931d522db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Concentrated around the range of prices, there is much lesser houses with very high prices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 name="Shape 10"/>
        <p:cNvGrpSpPr/>
        <p:nvPr/>
      </p:nvGrpSpPr>
      <p:grpSpPr>
        <a:xfrm>
          <a:off x="0" y="0"/>
          <a:ext cx="0" cy="0"/>
          <a:chOff x="0" y="0"/>
          <a:chExt cx="0" cy="0"/>
        </a:xfrm>
      </p:grpSpPr>
      <p:cxnSp>
        <p:nvCxnSpPr>
          <p:cNvPr id="11" name="Google Shape;11;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2" name="Google Shape;12;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 name="Google Shape;13;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5" name="Google Shape;15;p2"/>
          <p:cNvPicPr preferRelativeResize="0"/>
          <p:nvPr/>
        </p:nvPicPr>
        <p:blipFill>
          <a:blip r:embed="rId2">
            <a:alphaModFix amt="38000"/>
          </a:blip>
          <a:stretch>
            <a:fillRect/>
          </a:stretch>
        </p:blipFill>
        <p:spPr>
          <a:xfrm>
            <a:off x="0" y="-1206575"/>
            <a:ext cx="9143995" cy="6853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6" name="Google Shape;56;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8" name="Google Shape;18;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700"/>
              <a:buFont typeface="Proxima Nova"/>
              <a:buNone/>
              <a:defRPr sz="17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txBox="1"/>
          <p:nvPr>
            <p:ph idx="3" type="title"/>
          </p:nvPr>
        </p:nvSpPr>
        <p:spPr>
          <a:xfrm>
            <a:off x="311700" y="609625"/>
            <a:ext cx="8520600" cy="448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700"/>
              <a:buFont typeface="Proxima Nova"/>
              <a:buNone/>
              <a:defRPr sz="17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700"/>
              <a:buFont typeface="Proxima Nova"/>
              <a:buNone/>
              <a:defRPr sz="17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8" name="Google Shape;38;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6" name="Google Shape;46;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97700"/>
            <a:ext cx="8520600" cy="44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title"/>
          </p:nvPr>
        </p:nvSpPr>
        <p:spPr>
          <a:xfrm>
            <a:off x="311700" y="609625"/>
            <a:ext cx="8520600" cy="448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1700"/>
              <a:buFont typeface="Proxima Nova"/>
              <a:buNone/>
              <a:defRPr sz="17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700"/>
              <a:t>Ames Housing Price Prediction Model</a:t>
            </a:r>
            <a:endParaRPr sz="3700"/>
          </a:p>
        </p:txBody>
      </p:sp>
      <p:sp>
        <p:nvSpPr>
          <p:cNvPr id="65" name="Google Shape;65;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Alyse, Sim Yi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of Data</a:t>
            </a:r>
            <a:endParaRPr/>
          </a:p>
        </p:txBody>
      </p:sp>
      <p:sp>
        <p:nvSpPr>
          <p:cNvPr id="152" name="Google Shape;152;p22"/>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Data Plotting</a:t>
            </a:r>
            <a:endParaRPr/>
          </a:p>
        </p:txBody>
      </p:sp>
      <p:pic>
        <p:nvPicPr>
          <p:cNvPr id="153" name="Google Shape;153;p22"/>
          <p:cNvPicPr preferRelativeResize="0"/>
          <p:nvPr/>
        </p:nvPicPr>
        <p:blipFill rotWithShape="1">
          <a:blip r:embed="rId3">
            <a:alphaModFix/>
          </a:blip>
          <a:srcRect b="50001" l="0" r="0" t="16831"/>
          <a:stretch/>
        </p:blipFill>
        <p:spPr>
          <a:xfrm>
            <a:off x="833987" y="1152475"/>
            <a:ext cx="7476024" cy="3584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of Data</a:t>
            </a:r>
            <a:endParaRPr/>
          </a:p>
        </p:txBody>
      </p:sp>
      <p:sp>
        <p:nvSpPr>
          <p:cNvPr id="159" name="Google Shape;159;p23"/>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Discrete Data Plotting</a:t>
            </a:r>
            <a:endParaRPr/>
          </a:p>
        </p:txBody>
      </p:sp>
      <p:pic>
        <p:nvPicPr>
          <p:cNvPr id="160" name="Google Shape;160;p23"/>
          <p:cNvPicPr preferRelativeResize="0"/>
          <p:nvPr/>
        </p:nvPicPr>
        <p:blipFill rotWithShape="1">
          <a:blip r:embed="rId3">
            <a:alphaModFix/>
          </a:blip>
          <a:srcRect b="59998" l="0" r="0" t="19426"/>
          <a:stretch/>
        </p:blipFill>
        <p:spPr>
          <a:xfrm>
            <a:off x="1534550" y="1058125"/>
            <a:ext cx="5811850" cy="38337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of Data</a:t>
            </a:r>
            <a:endParaRPr/>
          </a:p>
        </p:txBody>
      </p:sp>
      <p:sp>
        <p:nvSpPr>
          <p:cNvPr id="166" name="Google Shape;166;p24"/>
          <p:cNvSpPr txBox="1"/>
          <p:nvPr>
            <p:ph idx="2" type="title"/>
          </p:nvPr>
        </p:nvSpPr>
        <p:spPr>
          <a:xfrm>
            <a:off x="311700" y="5488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Swarmplot</a:t>
            </a:r>
            <a:endParaRPr/>
          </a:p>
        </p:txBody>
      </p:sp>
      <p:pic>
        <p:nvPicPr>
          <p:cNvPr id="167" name="Google Shape;167;p24"/>
          <p:cNvPicPr preferRelativeResize="0"/>
          <p:nvPr/>
        </p:nvPicPr>
        <p:blipFill>
          <a:blip r:embed="rId3">
            <a:alphaModFix/>
          </a:blip>
          <a:stretch>
            <a:fillRect/>
          </a:stretch>
        </p:blipFill>
        <p:spPr>
          <a:xfrm>
            <a:off x="311700" y="968625"/>
            <a:ext cx="6863950" cy="4080124"/>
          </a:xfrm>
          <a:prstGeom prst="rect">
            <a:avLst/>
          </a:prstGeom>
          <a:noFill/>
          <a:ln>
            <a:noFill/>
          </a:ln>
        </p:spPr>
      </p:pic>
      <p:sp>
        <p:nvSpPr>
          <p:cNvPr id="168" name="Google Shape;168;p24"/>
          <p:cNvSpPr/>
          <p:nvPr/>
        </p:nvSpPr>
        <p:spPr>
          <a:xfrm>
            <a:off x="3143825" y="1139275"/>
            <a:ext cx="1055100" cy="2785200"/>
          </a:xfrm>
          <a:prstGeom prst="rect">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24"/>
          <p:cNvCxnSpPr/>
          <p:nvPr/>
        </p:nvCxnSpPr>
        <p:spPr>
          <a:xfrm flipH="1" rot="10800000">
            <a:off x="4198925" y="1407600"/>
            <a:ext cx="2974800" cy="2037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24"/>
          <p:cNvSpPr txBox="1"/>
          <p:nvPr/>
        </p:nvSpPr>
        <p:spPr>
          <a:xfrm>
            <a:off x="7149300" y="1041300"/>
            <a:ext cx="16830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Proxima Nova"/>
                <a:ea typeface="Proxima Nova"/>
                <a:cs typeface="Proxima Nova"/>
                <a:sym typeface="Proxima Nova"/>
              </a:rPr>
              <a:t>June and July</a:t>
            </a:r>
            <a:endParaRPr sz="17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Highest sales volume</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of Data</a:t>
            </a:r>
            <a:endParaRPr/>
          </a:p>
        </p:txBody>
      </p:sp>
      <p:sp>
        <p:nvSpPr>
          <p:cNvPr id="176" name="Google Shape;176;p25"/>
          <p:cNvSpPr txBox="1"/>
          <p:nvPr>
            <p:ph idx="1" type="body"/>
          </p:nvPr>
        </p:nvSpPr>
        <p:spPr>
          <a:xfrm>
            <a:off x="6676200" y="2754700"/>
            <a:ext cx="2156100" cy="2030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50">
                <a:solidFill>
                  <a:schemeClr val="dk2"/>
                </a:solidFill>
                <a:latin typeface="Arial"/>
                <a:ea typeface="Arial"/>
                <a:cs typeface="Arial"/>
                <a:sym typeface="Arial"/>
              </a:rPr>
              <a:t>Legend: MS Zoning</a:t>
            </a:r>
            <a:endParaRPr b="1" sz="1150">
              <a:solidFill>
                <a:schemeClr val="dk2"/>
              </a:solidFill>
              <a:latin typeface="Arial"/>
              <a:ea typeface="Arial"/>
              <a:cs typeface="Arial"/>
              <a:sym typeface="Arial"/>
            </a:endParaRPr>
          </a:p>
          <a:p>
            <a:pPr indent="0" lvl="0" marL="0" rtl="0" algn="l">
              <a:spcBef>
                <a:spcPts val="300"/>
              </a:spcBef>
              <a:spcAft>
                <a:spcPts val="0"/>
              </a:spcAft>
              <a:buNone/>
            </a:pPr>
            <a:r>
              <a:rPr lang="en" sz="850">
                <a:solidFill>
                  <a:srgbClr val="000000"/>
                </a:solidFill>
                <a:latin typeface="Arial"/>
                <a:ea typeface="Arial"/>
                <a:cs typeface="Arial"/>
                <a:sym typeface="Arial"/>
              </a:rPr>
              <a:t>A Agriculture</a:t>
            </a:r>
            <a:endParaRPr sz="850">
              <a:solidFill>
                <a:srgbClr val="000000"/>
              </a:solidFill>
              <a:latin typeface="Arial"/>
              <a:ea typeface="Arial"/>
              <a:cs typeface="Arial"/>
              <a:sym typeface="Arial"/>
            </a:endParaRPr>
          </a:p>
          <a:p>
            <a:pPr indent="0" lvl="0" marL="0" rtl="0" algn="l">
              <a:spcBef>
                <a:spcPts val="300"/>
              </a:spcBef>
              <a:spcAft>
                <a:spcPts val="0"/>
              </a:spcAft>
              <a:buNone/>
            </a:pPr>
            <a:r>
              <a:rPr lang="en" sz="850">
                <a:solidFill>
                  <a:srgbClr val="000000"/>
                </a:solidFill>
                <a:latin typeface="Arial"/>
                <a:ea typeface="Arial"/>
                <a:cs typeface="Arial"/>
                <a:sym typeface="Arial"/>
              </a:rPr>
              <a:t>C Commercial</a:t>
            </a:r>
            <a:endParaRPr sz="850">
              <a:solidFill>
                <a:srgbClr val="000000"/>
              </a:solidFill>
              <a:latin typeface="Arial"/>
              <a:ea typeface="Arial"/>
              <a:cs typeface="Arial"/>
              <a:sym typeface="Arial"/>
            </a:endParaRPr>
          </a:p>
          <a:p>
            <a:pPr indent="0" lvl="0" marL="0" rtl="0" algn="l">
              <a:spcBef>
                <a:spcPts val="300"/>
              </a:spcBef>
              <a:spcAft>
                <a:spcPts val="0"/>
              </a:spcAft>
              <a:buNone/>
            </a:pPr>
            <a:r>
              <a:rPr lang="en" sz="850">
                <a:solidFill>
                  <a:srgbClr val="000000"/>
                </a:solidFill>
                <a:latin typeface="Arial"/>
                <a:ea typeface="Arial"/>
                <a:cs typeface="Arial"/>
                <a:sym typeface="Arial"/>
              </a:rPr>
              <a:t>FV Floating Village Residential</a:t>
            </a:r>
            <a:endParaRPr sz="850">
              <a:solidFill>
                <a:srgbClr val="000000"/>
              </a:solidFill>
              <a:latin typeface="Arial"/>
              <a:ea typeface="Arial"/>
              <a:cs typeface="Arial"/>
              <a:sym typeface="Arial"/>
            </a:endParaRPr>
          </a:p>
          <a:p>
            <a:pPr indent="0" lvl="0" marL="0" rtl="0" algn="l">
              <a:spcBef>
                <a:spcPts val="300"/>
              </a:spcBef>
              <a:spcAft>
                <a:spcPts val="0"/>
              </a:spcAft>
              <a:buNone/>
            </a:pPr>
            <a:r>
              <a:rPr lang="en" sz="850">
                <a:solidFill>
                  <a:srgbClr val="000000"/>
                </a:solidFill>
                <a:latin typeface="Arial"/>
                <a:ea typeface="Arial"/>
                <a:cs typeface="Arial"/>
                <a:sym typeface="Arial"/>
              </a:rPr>
              <a:t>I Industrial</a:t>
            </a:r>
            <a:endParaRPr sz="850">
              <a:solidFill>
                <a:srgbClr val="000000"/>
              </a:solidFill>
              <a:latin typeface="Arial"/>
              <a:ea typeface="Arial"/>
              <a:cs typeface="Arial"/>
              <a:sym typeface="Arial"/>
            </a:endParaRPr>
          </a:p>
          <a:p>
            <a:pPr indent="0" lvl="0" marL="0" rtl="0" algn="l">
              <a:spcBef>
                <a:spcPts val="300"/>
              </a:spcBef>
              <a:spcAft>
                <a:spcPts val="0"/>
              </a:spcAft>
              <a:buNone/>
            </a:pPr>
            <a:r>
              <a:rPr lang="en" sz="850">
                <a:solidFill>
                  <a:srgbClr val="000000"/>
                </a:solidFill>
                <a:latin typeface="Arial"/>
                <a:ea typeface="Arial"/>
                <a:cs typeface="Arial"/>
                <a:sym typeface="Arial"/>
              </a:rPr>
              <a:t>RH Residential High Density</a:t>
            </a:r>
            <a:endParaRPr sz="850">
              <a:solidFill>
                <a:srgbClr val="000000"/>
              </a:solidFill>
              <a:latin typeface="Arial"/>
              <a:ea typeface="Arial"/>
              <a:cs typeface="Arial"/>
              <a:sym typeface="Arial"/>
            </a:endParaRPr>
          </a:p>
          <a:p>
            <a:pPr indent="0" lvl="0" marL="0" rtl="0" algn="l">
              <a:spcBef>
                <a:spcPts val="300"/>
              </a:spcBef>
              <a:spcAft>
                <a:spcPts val="0"/>
              </a:spcAft>
              <a:buNone/>
            </a:pPr>
            <a:r>
              <a:rPr lang="en" sz="850">
                <a:solidFill>
                  <a:srgbClr val="000000"/>
                </a:solidFill>
                <a:latin typeface="Arial"/>
                <a:ea typeface="Arial"/>
                <a:cs typeface="Arial"/>
                <a:sym typeface="Arial"/>
              </a:rPr>
              <a:t>RL Residential Low Density</a:t>
            </a:r>
            <a:endParaRPr sz="850">
              <a:solidFill>
                <a:srgbClr val="000000"/>
              </a:solidFill>
              <a:latin typeface="Arial"/>
              <a:ea typeface="Arial"/>
              <a:cs typeface="Arial"/>
              <a:sym typeface="Arial"/>
            </a:endParaRPr>
          </a:p>
          <a:p>
            <a:pPr indent="0" lvl="0" marL="0" rtl="0" algn="l">
              <a:spcBef>
                <a:spcPts val="300"/>
              </a:spcBef>
              <a:spcAft>
                <a:spcPts val="0"/>
              </a:spcAft>
              <a:buNone/>
            </a:pPr>
            <a:r>
              <a:rPr lang="en" sz="850">
                <a:solidFill>
                  <a:srgbClr val="000000"/>
                </a:solidFill>
                <a:latin typeface="Arial"/>
                <a:ea typeface="Arial"/>
                <a:cs typeface="Arial"/>
                <a:sym typeface="Arial"/>
              </a:rPr>
              <a:t>RP Residential Low Density Park</a:t>
            </a:r>
            <a:endParaRPr sz="850">
              <a:solidFill>
                <a:srgbClr val="000000"/>
              </a:solidFill>
              <a:latin typeface="Arial"/>
              <a:ea typeface="Arial"/>
              <a:cs typeface="Arial"/>
              <a:sym typeface="Arial"/>
            </a:endParaRPr>
          </a:p>
          <a:p>
            <a:pPr indent="0" lvl="0" marL="0" rtl="0" algn="l">
              <a:spcBef>
                <a:spcPts val="300"/>
              </a:spcBef>
              <a:spcAft>
                <a:spcPts val="0"/>
              </a:spcAft>
              <a:buNone/>
            </a:pPr>
            <a:r>
              <a:rPr lang="en" sz="850">
                <a:solidFill>
                  <a:srgbClr val="000000"/>
                </a:solidFill>
                <a:latin typeface="Arial"/>
                <a:ea typeface="Arial"/>
                <a:cs typeface="Arial"/>
                <a:sym typeface="Arial"/>
              </a:rPr>
              <a:t>RM Residential Medium Density</a:t>
            </a:r>
            <a:endParaRPr sz="850">
              <a:solidFill>
                <a:srgbClr val="000000"/>
              </a:solidFill>
              <a:latin typeface="Arial"/>
              <a:ea typeface="Arial"/>
              <a:cs typeface="Arial"/>
              <a:sym typeface="Arial"/>
            </a:endParaRPr>
          </a:p>
          <a:p>
            <a:pPr indent="0" lvl="0" marL="0" rtl="0" algn="l">
              <a:spcBef>
                <a:spcPts val="300"/>
              </a:spcBef>
              <a:spcAft>
                <a:spcPts val="1600"/>
              </a:spcAft>
              <a:buNone/>
            </a:pPr>
            <a:r>
              <a:t/>
            </a:r>
            <a:endParaRPr sz="1600"/>
          </a:p>
        </p:txBody>
      </p:sp>
      <p:sp>
        <p:nvSpPr>
          <p:cNvPr id="177" name="Google Shape;177;p25"/>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Neighbourhood Distribution Swarmplot</a:t>
            </a:r>
            <a:endParaRPr/>
          </a:p>
        </p:txBody>
      </p:sp>
      <p:pic>
        <p:nvPicPr>
          <p:cNvPr id="178" name="Google Shape;178;p25"/>
          <p:cNvPicPr preferRelativeResize="0"/>
          <p:nvPr/>
        </p:nvPicPr>
        <p:blipFill>
          <a:blip r:embed="rId3">
            <a:alphaModFix/>
          </a:blip>
          <a:stretch>
            <a:fillRect/>
          </a:stretch>
        </p:blipFill>
        <p:spPr>
          <a:xfrm>
            <a:off x="398000" y="1087575"/>
            <a:ext cx="5796750" cy="3839876"/>
          </a:xfrm>
          <a:prstGeom prst="rect">
            <a:avLst/>
          </a:prstGeom>
          <a:noFill/>
          <a:ln>
            <a:noFill/>
          </a:ln>
        </p:spPr>
      </p:pic>
      <p:sp>
        <p:nvSpPr>
          <p:cNvPr id="179" name="Google Shape;179;p25"/>
          <p:cNvSpPr txBox="1"/>
          <p:nvPr/>
        </p:nvSpPr>
        <p:spPr>
          <a:xfrm>
            <a:off x="6676200" y="646200"/>
            <a:ext cx="2156100" cy="784200"/>
          </a:xfrm>
          <a:prstGeom prst="rect">
            <a:avLst/>
          </a:prstGeom>
          <a:solidFill>
            <a:srgbClr val="EFEFEF"/>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Neighbourhood factor is a key determinant of house prices</a:t>
            </a:r>
            <a:endParaRPr>
              <a:latin typeface="Proxima Nova"/>
              <a:ea typeface="Proxima Nova"/>
              <a:cs typeface="Proxima Nova"/>
              <a:sym typeface="Proxima Nova"/>
            </a:endParaRPr>
          </a:p>
        </p:txBody>
      </p:sp>
      <p:sp>
        <p:nvSpPr>
          <p:cNvPr id="180" name="Google Shape;180;p25"/>
          <p:cNvSpPr txBox="1"/>
          <p:nvPr/>
        </p:nvSpPr>
        <p:spPr>
          <a:xfrm>
            <a:off x="6676125" y="1661575"/>
            <a:ext cx="2156100" cy="857700"/>
          </a:xfrm>
          <a:prstGeom prst="rect">
            <a:avLst/>
          </a:prstGeom>
          <a:solidFill>
            <a:srgbClr val="EFEFEF"/>
          </a:solidFill>
          <a:ln cap="flat" cmpd="sng" w="1905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Proxima Nova"/>
                <a:ea typeface="Proxima Nova"/>
                <a:cs typeface="Proxima Nova"/>
                <a:sym typeface="Proxima Nova"/>
              </a:rPr>
              <a:t>NOT IMPORTANT</a:t>
            </a:r>
            <a:endParaRPr b="1" sz="16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b="1" lang="en">
                <a:latin typeface="Proxima Nova"/>
                <a:ea typeface="Proxima Nova"/>
                <a:cs typeface="Proxima Nova"/>
                <a:sym typeface="Proxima Nova"/>
              </a:rPr>
              <a:t> in short-term house flipping investment</a:t>
            </a:r>
            <a:endParaRPr>
              <a:latin typeface="Proxima Nova"/>
              <a:ea typeface="Proxima Nova"/>
              <a:cs typeface="Proxima Nova"/>
              <a:sym typeface="Proxima Nova"/>
            </a:endParaRPr>
          </a:p>
        </p:txBody>
      </p:sp>
      <p:cxnSp>
        <p:nvCxnSpPr>
          <p:cNvPr id="181" name="Google Shape;181;p25"/>
          <p:cNvCxnSpPr/>
          <p:nvPr/>
        </p:nvCxnSpPr>
        <p:spPr>
          <a:xfrm>
            <a:off x="6265075" y="1087575"/>
            <a:ext cx="124500" cy="80400"/>
          </a:xfrm>
          <a:prstGeom prst="straightConnector1">
            <a:avLst/>
          </a:prstGeom>
          <a:noFill/>
          <a:ln cap="flat" cmpd="sng" w="76200">
            <a:solidFill>
              <a:srgbClr val="000000"/>
            </a:solidFill>
            <a:prstDash val="solid"/>
            <a:round/>
            <a:headEnd len="med" w="med" type="none"/>
            <a:tailEnd len="med" w="med" type="none"/>
          </a:ln>
        </p:spPr>
      </p:cxnSp>
      <p:cxnSp>
        <p:nvCxnSpPr>
          <p:cNvPr id="182" name="Google Shape;182;p25"/>
          <p:cNvCxnSpPr/>
          <p:nvPr/>
        </p:nvCxnSpPr>
        <p:spPr>
          <a:xfrm flipH="1" rot="10800000">
            <a:off x="6354000" y="974350"/>
            <a:ext cx="221100" cy="210900"/>
          </a:xfrm>
          <a:prstGeom prst="straightConnector1">
            <a:avLst/>
          </a:prstGeom>
          <a:noFill/>
          <a:ln cap="flat" cmpd="sng" w="76200">
            <a:solidFill>
              <a:srgbClr val="000000"/>
            </a:solidFill>
            <a:prstDash val="solid"/>
            <a:round/>
            <a:headEnd len="med" w="med" type="none"/>
            <a:tailEnd len="med" w="med" type="none"/>
          </a:ln>
        </p:spPr>
      </p:cxnSp>
      <p:cxnSp>
        <p:nvCxnSpPr>
          <p:cNvPr id="183" name="Google Shape;183;p25"/>
          <p:cNvCxnSpPr/>
          <p:nvPr/>
        </p:nvCxnSpPr>
        <p:spPr>
          <a:xfrm flipH="1" rot="10800000">
            <a:off x="6324875" y="1984975"/>
            <a:ext cx="221100" cy="210900"/>
          </a:xfrm>
          <a:prstGeom prst="straightConnector1">
            <a:avLst/>
          </a:prstGeom>
          <a:noFill/>
          <a:ln cap="flat" cmpd="sng" w="76200">
            <a:solidFill>
              <a:srgbClr val="000000"/>
            </a:solidFill>
            <a:prstDash val="solid"/>
            <a:round/>
            <a:headEnd len="med" w="med" type="none"/>
            <a:tailEnd len="med" w="med" type="none"/>
          </a:ln>
        </p:spPr>
      </p:cxnSp>
      <p:cxnSp>
        <p:nvCxnSpPr>
          <p:cNvPr id="184" name="Google Shape;184;p25"/>
          <p:cNvCxnSpPr/>
          <p:nvPr/>
        </p:nvCxnSpPr>
        <p:spPr>
          <a:xfrm rot="10800000">
            <a:off x="6324863" y="1996375"/>
            <a:ext cx="187800" cy="188100"/>
          </a:xfrm>
          <a:prstGeom prst="straightConnector1">
            <a:avLst/>
          </a:prstGeom>
          <a:noFill/>
          <a:ln cap="flat" cmpd="sng" w="76200">
            <a:solidFill>
              <a:srgbClr val="00000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90" name="Google Shape;190;p26"/>
          <p:cNvSpPr txBox="1"/>
          <p:nvPr>
            <p:ph idx="1" type="body"/>
          </p:nvPr>
        </p:nvSpPr>
        <p:spPr>
          <a:xfrm>
            <a:off x="758725" y="3377925"/>
            <a:ext cx="2064000" cy="153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Arial"/>
                <a:ea typeface="Arial"/>
                <a:cs typeface="Arial"/>
                <a:sym typeface="Arial"/>
              </a:rPr>
              <a:t>Standard Scaler</a:t>
            </a:r>
            <a:endParaRPr b="1" sz="1500">
              <a:solidFill>
                <a:schemeClr val="dk2"/>
              </a:solidFill>
              <a:latin typeface="Arial"/>
              <a:ea typeface="Arial"/>
              <a:cs typeface="Arial"/>
              <a:sym typeface="Arial"/>
            </a:endParaRPr>
          </a:p>
          <a:p>
            <a:pPr indent="0" lvl="0" marL="0" rtl="0" algn="ctr">
              <a:spcBef>
                <a:spcPts val="1600"/>
              </a:spcBef>
              <a:spcAft>
                <a:spcPts val="1600"/>
              </a:spcAft>
              <a:buNone/>
            </a:pPr>
            <a:r>
              <a:rPr lang="en" sz="1000">
                <a:solidFill>
                  <a:srgbClr val="292929"/>
                </a:solidFill>
                <a:latin typeface="Arial"/>
                <a:ea typeface="Arial"/>
                <a:cs typeface="Arial"/>
                <a:sym typeface="Arial"/>
              </a:rPr>
              <a:t>Scale the data to the same level across dataset</a:t>
            </a:r>
            <a:endParaRPr sz="1000">
              <a:latin typeface="Arial"/>
              <a:ea typeface="Arial"/>
              <a:cs typeface="Arial"/>
              <a:sym typeface="Arial"/>
            </a:endParaRPr>
          </a:p>
        </p:txBody>
      </p:sp>
      <p:sp>
        <p:nvSpPr>
          <p:cNvPr id="191" name="Google Shape;191;p26"/>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Scaler, One_Hot Encoding, Polynomial Features</a:t>
            </a:r>
            <a:endParaRPr/>
          </a:p>
        </p:txBody>
      </p:sp>
      <p:pic>
        <p:nvPicPr>
          <p:cNvPr id="192" name="Google Shape;192;p26"/>
          <p:cNvPicPr preferRelativeResize="0"/>
          <p:nvPr/>
        </p:nvPicPr>
        <p:blipFill>
          <a:blip r:embed="rId3">
            <a:alphaModFix/>
          </a:blip>
          <a:stretch>
            <a:fillRect/>
          </a:stretch>
        </p:blipFill>
        <p:spPr>
          <a:xfrm>
            <a:off x="664400" y="1476723"/>
            <a:ext cx="2390050" cy="1215500"/>
          </a:xfrm>
          <a:prstGeom prst="rect">
            <a:avLst/>
          </a:prstGeom>
          <a:noFill/>
          <a:ln>
            <a:noFill/>
          </a:ln>
        </p:spPr>
      </p:pic>
      <p:sp>
        <p:nvSpPr>
          <p:cNvPr id="193" name="Google Shape;193;p26"/>
          <p:cNvSpPr txBox="1"/>
          <p:nvPr>
            <p:ph idx="1" type="body"/>
          </p:nvPr>
        </p:nvSpPr>
        <p:spPr>
          <a:xfrm>
            <a:off x="3510425" y="3377925"/>
            <a:ext cx="2064000" cy="12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2"/>
                </a:solidFill>
                <a:latin typeface="Arial"/>
                <a:ea typeface="Arial"/>
                <a:cs typeface="Arial"/>
                <a:sym typeface="Arial"/>
              </a:rPr>
              <a:t>One Hot Encoding</a:t>
            </a:r>
            <a:endParaRPr b="1" sz="1500">
              <a:solidFill>
                <a:schemeClr val="dk2"/>
              </a:solidFill>
              <a:latin typeface="Arial"/>
              <a:ea typeface="Arial"/>
              <a:cs typeface="Arial"/>
              <a:sym typeface="Arial"/>
            </a:endParaRPr>
          </a:p>
          <a:p>
            <a:pPr indent="0" lvl="0" marL="0" rtl="0" algn="ctr">
              <a:spcBef>
                <a:spcPts val="1600"/>
              </a:spcBef>
              <a:spcAft>
                <a:spcPts val="1600"/>
              </a:spcAft>
              <a:buNone/>
            </a:pPr>
            <a:r>
              <a:rPr lang="en" sz="1000">
                <a:solidFill>
                  <a:srgbClr val="292929"/>
                </a:solidFill>
                <a:latin typeface="Arial"/>
                <a:ea typeface="Arial"/>
                <a:cs typeface="Arial"/>
                <a:sym typeface="Arial"/>
              </a:rPr>
              <a:t>Convert categorical data into numerical data</a:t>
            </a:r>
            <a:endParaRPr sz="1000">
              <a:latin typeface="Arial"/>
              <a:ea typeface="Arial"/>
              <a:cs typeface="Arial"/>
              <a:sym typeface="Arial"/>
            </a:endParaRPr>
          </a:p>
        </p:txBody>
      </p:sp>
      <p:pic>
        <p:nvPicPr>
          <p:cNvPr id="194" name="Google Shape;194;p26"/>
          <p:cNvPicPr preferRelativeResize="0"/>
          <p:nvPr/>
        </p:nvPicPr>
        <p:blipFill>
          <a:blip r:embed="rId4">
            <a:alphaModFix/>
          </a:blip>
          <a:stretch>
            <a:fillRect/>
          </a:stretch>
        </p:blipFill>
        <p:spPr>
          <a:xfrm>
            <a:off x="3223750" y="1476718"/>
            <a:ext cx="2779174" cy="1171350"/>
          </a:xfrm>
          <a:prstGeom prst="rect">
            <a:avLst/>
          </a:prstGeom>
          <a:noFill/>
          <a:ln>
            <a:noFill/>
          </a:ln>
        </p:spPr>
      </p:pic>
      <p:sp>
        <p:nvSpPr>
          <p:cNvPr id="195" name="Google Shape;195;p26"/>
          <p:cNvSpPr txBox="1"/>
          <p:nvPr>
            <p:ph idx="1" type="body"/>
          </p:nvPr>
        </p:nvSpPr>
        <p:spPr>
          <a:xfrm>
            <a:off x="6153875" y="3377925"/>
            <a:ext cx="2279700" cy="105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chemeClr val="dk2"/>
                </a:solidFill>
                <a:latin typeface="Arial"/>
                <a:ea typeface="Arial"/>
                <a:cs typeface="Arial"/>
                <a:sym typeface="Arial"/>
              </a:rPr>
              <a:t>Polynomial Features/</a:t>
            </a:r>
            <a:endParaRPr b="1" sz="1500">
              <a:solidFill>
                <a:schemeClr val="dk2"/>
              </a:solidFill>
              <a:latin typeface="Arial"/>
              <a:ea typeface="Arial"/>
              <a:cs typeface="Arial"/>
              <a:sym typeface="Arial"/>
            </a:endParaRPr>
          </a:p>
          <a:p>
            <a:pPr indent="0" lvl="0" marL="0" rtl="0" algn="ctr">
              <a:lnSpc>
                <a:spcPct val="100000"/>
              </a:lnSpc>
              <a:spcBef>
                <a:spcPts val="0"/>
              </a:spcBef>
              <a:spcAft>
                <a:spcPts val="0"/>
              </a:spcAft>
              <a:buNone/>
            </a:pPr>
            <a:r>
              <a:rPr b="1" lang="en" sz="1500">
                <a:solidFill>
                  <a:schemeClr val="dk2"/>
                </a:solidFill>
                <a:latin typeface="Arial"/>
                <a:ea typeface="Arial"/>
                <a:cs typeface="Arial"/>
                <a:sym typeface="Arial"/>
              </a:rPr>
              <a:t>Interaction Terms</a:t>
            </a:r>
            <a:endParaRPr b="1" sz="1500">
              <a:solidFill>
                <a:schemeClr val="dk2"/>
              </a:solidFill>
              <a:latin typeface="Arial"/>
              <a:ea typeface="Arial"/>
              <a:cs typeface="Arial"/>
              <a:sym typeface="Arial"/>
            </a:endParaRPr>
          </a:p>
          <a:p>
            <a:pPr indent="0" lvl="0" marL="0" rtl="0" algn="ctr">
              <a:spcBef>
                <a:spcPts val="0"/>
              </a:spcBef>
              <a:spcAft>
                <a:spcPts val="1600"/>
              </a:spcAft>
              <a:buNone/>
            </a:pPr>
            <a:r>
              <a:rPr lang="en" sz="1000">
                <a:solidFill>
                  <a:srgbClr val="292929"/>
                </a:solidFill>
                <a:latin typeface="Arial"/>
                <a:ea typeface="Arial"/>
                <a:cs typeface="Arial"/>
                <a:sym typeface="Arial"/>
              </a:rPr>
              <a:t>Transform data to better fit the best fit line</a:t>
            </a:r>
            <a:endParaRPr sz="1000">
              <a:solidFill>
                <a:srgbClr val="292929"/>
              </a:solidFill>
              <a:latin typeface="Arial"/>
              <a:ea typeface="Arial"/>
              <a:cs typeface="Arial"/>
              <a:sym typeface="Arial"/>
            </a:endParaRPr>
          </a:p>
        </p:txBody>
      </p:sp>
      <p:pic>
        <p:nvPicPr>
          <p:cNvPr id="196" name="Google Shape;196;p26"/>
          <p:cNvPicPr preferRelativeResize="0"/>
          <p:nvPr/>
        </p:nvPicPr>
        <p:blipFill>
          <a:blip r:embed="rId5">
            <a:alphaModFix/>
          </a:blip>
          <a:stretch>
            <a:fillRect/>
          </a:stretch>
        </p:blipFill>
        <p:spPr>
          <a:xfrm>
            <a:off x="6337025" y="1120450"/>
            <a:ext cx="1806450" cy="1388975"/>
          </a:xfrm>
          <a:prstGeom prst="rect">
            <a:avLst/>
          </a:prstGeom>
          <a:noFill/>
          <a:ln>
            <a:noFill/>
          </a:ln>
        </p:spPr>
      </p:pic>
      <p:pic>
        <p:nvPicPr>
          <p:cNvPr id="197" name="Google Shape;197;p26"/>
          <p:cNvPicPr preferRelativeResize="0"/>
          <p:nvPr/>
        </p:nvPicPr>
        <p:blipFill>
          <a:blip r:embed="rId6">
            <a:alphaModFix/>
          </a:blip>
          <a:stretch>
            <a:fillRect/>
          </a:stretch>
        </p:blipFill>
        <p:spPr>
          <a:xfrm>
            <a:off x="6337025" y="2571750"/>
            <a:ext cx="1913400" cy="78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Baseline</a:t>
            </a:r>
            <a:endParaRPr/>
          </a:p>
        </p:txBody>
      </p:sp>
      <p:sp>
        <p:nvSpPr>
          <p:cNvPr id="203" name="Google Shape;203;p27"/>
          <p:cNvSpPr txBox="1"/>
          <p:nvPr>
            <p:ph idx="1" type="body"/>
          </p:nvPr>
        </p:nvSpPr>
        <p:spPr>
          <a:xfrm>
            <a:off x="5427950" y="1417725"/>
            <a:ext cx="3682200" cy="336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50">
                <a:solidFill>
                  <a:srgbClr val="000000"/>
                </a:solidFill>
                <a:highlight>
                  <a:srgbClr val="FFFFFF"/>
                </a:highlight>
                <a:latin typeface="Arial"/>
                <a:ea typeface="Arial"/>
                <a:cs typeface="Arial"/>
                <a:sym typeface="Arial"/>
              </a:rPr>
              <a:t>R2 Score</a:t>
            </a:r>
            <a:endParaRPr b="1"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16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Train Score(Lr): </a:t>
            </a:r>
            <a:endParaRPr sz="1050">
              <a:solidFill>
                <a:srgbClr val="000000"/>
              </a:solidFill>
              <a:highlight>
                <a:srgbClr val="FFFFFF"/>
              </a:highlight>
              <a:latin typeface="Arial"/>
              <a:ea typeface="Arial"/>
              <a:cs typeface="Arial"/>
              <a:sym typeface="Arial"/>
            </a:endParaRPr>
          </a:p>
          <a:p>
            <a:pPr indent="-295275" lvl="1" marL="9144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0.898</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Vali</a:t>
            </a:r>
            <a:r>
              <a:rPr lang="en" sz="1050">
                <a:solidFill>
                  <a:srgbClr val="000000"/>
                </a:solidFill>
                <a:highlight>
                  <a:srgbClr val="FFFFFF"/>
                </a:highlight>
                <a:latin typeface="Arial"/>
                <a:ea typeface="Arial"/>
                <a:cs typeface="Arial"/>
                <a:sym typeface="Arial"/>
              </a:rPr>
              <a:t>d</a:t>
            </a:r>
            <a:r>
              <a:rPr lang="en" sz="1050">
                <a:solidFill>
                  <a:srgbClr val="000000"/>
                </a:solidFill>
                <a:highlight>
                  <a:srgbClr val="FFFFFF"/>
                </a:highlight>
                <a:latin typeface="Arial"/>
                <a:ea typeface="Arial"/>
                <a:cs typeface="Arial"/>
                <a:sym typeface="Arial"/>
              </a:rPr>
              <a:t>ation Score(Lr): </a:t>
            </a:r>
            <a:endParaRPr sz="1050">
              <a:solidFill>
                <a:srgbClr val="000000"/>
              </a:solidFill>
              <a:highlight>
                <a:srgbClr val="FFFFFF"/>
              </a:highlight>
              <a:latin typeface="Arial"/>
              <a:ea typeface="Arial"/>
              <a:cs typeface="Arial"/>
              <a:sym typeface="Arial"/>
            </a:endParaRPr>
          </a:p>
          <a:p>
            <a:pPr indent="-295275" lvl="1" marL="9144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0.870</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Test Data Estimated score(Lr):  </a:t>
            </a:r>
            <a:endParaRPr sz="1050">
              <a:solidFill>
                <a:srgbClr val="000000"/>
              </a:solidFill>
              <a:highlight>
                <a:srgbClr val="FFFFFF"/>
              </a:highlight>
              <a:latin typeface="Arial"/>
              <a:ea typeface="Arial"/>
              <a:cs typeface="Arial"/>
              <a:sym typeface="Arial"/>
            </a:endParaRPr>
          </a:p>
          <a:p>
            <a:pPr indent="-295275" lvl="1" marL="9144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-8.607e+19</a:t>
            </a:r>
            <a:endParaRPr sz="1050">
              <a:solidFill>
                <a:srgbClr val="000000"/>
              </a:solidFill>
              <a:highlight>
                <a:srgbClr val="FFFFFF"/>
              </a:highlight>
              <a:latin typeface="Arial"/>
              <a:ea typeface="Arial"/>
              <a:cs typeface="Arial"/>
              <a:sym typeface="Arial"/>
            </a:endParaRPr>
          </a:p>
          <a:p>
            <a:pPr indent="0" lvl="0" marL="0" rtl="0" algn="l">
              <a:lnSpc>
                <a:spcPct val="100000"/>
              </a:lnSpc>
              <a:spcBef>
                <a:spcPts val="1600"/>
              </a:spcBef>
              <a:spcAft>
                <a:spcPts val="0"/>
              </a:spcAft>
              <a:buNone/>
            </a:pPr>
            <a:r>
              <a:rPr b="1" lang="en" sz="1050">
                <a:solidFill>
                  <a:srgbClr val="000000"/>
                </a:solidFill>
                <a:highlight>
                  <a:srgbClr val="FFFFFF"/>
                </a:highlight>
                <a:latin typeface="Arial"/>
                <a:ea typeface="Arial"/>
                <a:cs typeface="Arial"/>
                <a:sym typeface="Arial"/>
              </a:rPr>
              <a:t>RMSE Scores</a:t>
            </a:r>
            <a:endParaRPr b="1" sz="105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Train RMSE(Lr): </a:t>
            </a:r>
            <a:endParaRPr sz="1050">
              <a:solidFill>
                <a:srgbClr val="000000"/>
              </a:solidFill>
              <a:highlight>
                <a:srgbClr val="FFFFFF"/>
              </a:highlight>
              <a:latin typeface="Arial"/>
              <a:ea typeface="Arial"/>
              <a:cs typeface="Arial"/>
              <a:sym typeface="Arial"/>
            </a:endParaRPr>
          </a:p>
          <a:p>
            <a:pPr indent="-295275" lvl="1" marL="9144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23224</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Validation RMSE(Lr): </a:t>
            </a:r>
            <a:endParaRPr sz="1050">
              <a:solidFill>
                <a:srgbClr val="000000"/>
              </a:solidFill>
              <a:highlight>
                <a:srgbClr val="FFFFFF"/>
              </a:highlight>
              <a:latin typeface="Arial"/>
              <a:ea typeface="Arial"/>
              <a:cs typeface="Arial"/>
              <a:sym typeface="Arial"/>
            </a:endParaRPr>
          </a:p>
          <a:p>
            <a:pPr indent="-295275" lvl="1" marL="9144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26995</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Test Data Estimated RMSE(Lr): </a:t>
            </a:r>
            <a:endParaRPr sz="1050">
              <a:solidFill>
                <a:srgbClr val="000000"/>
              </a:solidFill>
              <a:highlight>
                <a:srgbClr val="FFFFFF"/>
              </a:highlight>
              <a:latin typeface="Arial"/>
              <a:ea typeface="Arial"/>
              <a:cs typeface="Arial"/>
              <a:sym typeface="Arial"/>
            </a:endParaRPr>
          </a:p>
          <a:p>
            <a:pPr indent="-295275" lvl="1" marL="9144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53515</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sp>
        <p:nvSpPr>
          <p:cNvPr id="204" name="Google Shape;204;p27"/>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pic>
        <p:nvPicPr>
          <p:cNvPr id="205" name="Google Shape;205;p27"/>
          <p:cNvPicPr preferRelativeResize="0"/>
          <p:nvPr/>
        </p:nvPicPr>
        <p:blipFill>
          <a:blip r:embed="rId3">
            <a:alphaModFix/>
          </a:blip>
          <a:stretch>
            <a:fillRect/>
          </a:stretch>
        </p:blipFill>
        <p:spPr>
          <a:xfrm>
            <a:off x="229400" y="1336337"/>
            <a:ext cx="5198550" cy="2574975"/>
          </a:xfrm>
          <a:prstGeom prst="rect">
            <a:avLst/>
          </a:prstGeom>
          <a:noFill/>
          <a:ln>
            <a:noFill/>
          </a:ln>
        </p:spPr>
      </p:pic>
      <p:sp>
        <p:nvSpPr>
          <p:cNvPr id="206" name="Google Shape;206;p27"/>
          <p:cNvSpPr txBox="1"/>
          <p:nvPr/>
        </p:nvSpPr>
        <p:spPr>
          <a:xfrm>
            <a:off x="5913175" y="197700"/>
            <a:ext cx="3012000" cy="97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Font typeface="Proxima Nova"/>
              <a:buChar char="●"/>
            </a:pPr>
            <a:r>
              <a:rPr b="1" lang="en">
                <a:solidFill>
                  <a:srgbClr val="FF0000"/>
                </a:solidFill>
                <a:latin typeface="Proxima Nova"/>
                <a:ea typeface="Proxima Nova"/>
                <a:cs typeface="Proxima Nova"/>
                <a:sym typeface="Proxima Nova"/>
              </a:rPr>
              <a:t>Model Baseline</a:t>
            </a:r>
            <a:endParaRPr b="1">
              <a:solidFill>
                <a:srgbClr val="FF0000"/>
              </a:solidFill>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Model tuning</a:t>
            </a:r>
            <a:endParaRPr>
              <a:solidFill>
                <a:schemeClr val="accent4"/>
              </a:solidFill>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Feature select</a:t>
            </a:r>
            <a:endParaRPr>
              <a:solidFill>
                <a:schemeClr val="accent4"/>
              </a:solidFill>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Final model</a:t>
            </a:r>
            <a:endParaRPr>
              <a:solidFill>
                <a:schemeClr val="accent4"/>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Tuning</a:t>
            </a:r>
            <a:endParaRPr/>
          </a:p>
        </p:txBody>
      </p:sp>
      <p:sp>
        <p:nvSpPr>
          <p:cNvPr id="212" name="Google Shape;212;p28"/>
          <p:cNvSpPr txBox="1"/>
          <p:nvPr>
            <p:ph idx="1" type="body"/>
          </p:nvPr>
        </p:nvSpPr>
        <p:spPr>
          <a:xfrm>
            <a:off x="5427950" y="1493925"/>
            <a:ext cx="3682200" cy="336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50">
                <a:solidFill>
                  <a:srgbClr val="000000"/>
                </a:solidFill>
                <a:highlight>
                  <a:srgbClr val="FFFFFF"/>
                </a:highlight>
                <a:latin typeface="Arial"/>
                <a:ea typeface="Arial"/>
                <a:cs typeface="Arial"/>
                <a:sym typeface="Arial"/>
              </a:rPr>
              <a:t>R2 Score</a:t>
            </a:r>
            <a:endParaRPr b="1"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16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Train Score(Lr):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0.9029</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Validation Score(Lr):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0.87680</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Test Data Estimated score(Lr):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0.8771</a:t>
            </a:r>
            <a:endParaRPr sz="1050">
              <a:solidFill>
                <a:srgbClr val="000000"/>
              </a:solidFill>
              <a:highlight>
                <a:srgbClr val="FFFFFF"/>
              </a:highlight>
              <a:latin typeface="Arial"/>
              <a:ea typeface="Arial"/>
              <a:cs typeface="Arial"/>
              <a:sym typeface="Arial"/>
            </a:endParaRPr>
          </a:p>
          <a:p>
            <a:pPr indent="0" lvl="0" marL="914400" rtl="0" algn="l">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b="1" lang="en" sz="1050">
                <a:solidFill>
                  <a:srgbClr val="000000"/>
                </a:solidFill>
                <a:highlight>
                  <a:srgbClr val="FFFFFF"/>
                </a:highlight>
                <a:latin typeface="Arial"/>
                <a:ea typeface="Arial"/>
                <a:cs typeface="Arial"/>
                <a:sym typeface="Arial"/>
              </a:rPr>
              <a:t>RMSE Scores</a:t>
            </a:r>
            <a:endParaRPr b="1" sz="105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Train RMSE(Lr):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22649</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Validation RMSE(Lr):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26323</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Test Data Estimated RMSE(Lr):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25480</a:t>
            </a:r>
            <a:endParaRPr sz="1050">
              <a:solidFill>
                <a:srgbClr val="000000"/>
              </a:solidFill>
              <a:highlight>
                <a:srgbClr val="FFFFFF"/>
              </a:highlight>
              <a:latin typeface="Arial"/>
              <a:ea typeface="Arial"/>
              <a:cs typeface="Arial"/>
              <a:sym typeface="Arial"/>
            </a:endParaRPr>
          </a:p>
          <a:p>
            <a:pPr indent="0" lvl="0" marL="0" rtl="0" algn="l">
              <a:spcBef>
                <a:spcPts val="0"/>
              </a:spcBef>
              <a:spcAft>
                <a:spcPts val="1600"/>
              </a:spcAft>
              <a:buNone/>
            </a:pPr>
            <a:r>
              <a:t/>
            </a:r>
            <a:endParaRPr/>
          </a:p>
        </p:txBody>
      </p:sp>
      <p:sp>
        <p:nvSpPr>
          <p:cNvPr id="213" name="Google Shape;213;p28"/>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Regularization</a:t>
            </a:r>
            <a:endParaRPr/>
          </a:p>
        </p:txBody>
      </p:sp>
      <p:pic>
        <p:nvPicPr>
          <p:cNvPr id="214" name="Google Shape;214;p28"/>
          <p:cNvPicPr preferRelativeResize="0"/>
          <p:nvPr/>
        </p:nvPicPr>
        <p:blipFill>
          <a:blip r:embed="rId3">
            <a:alphaModFix/>
          </a:blip>
          <a:stretch>
            <a:fillRect/>
          </a:stretch>
        </p:blipFill>
        <p:spPr>
          <a:xfrm>
            <a:off x="259875" y="1431200"/>
            <a:ext cx="5123149" cy="2537635"/>
          </a:xfrm>
          <a:prstGeom prst="rect">
            <a:avLst/>
          </a:prstGeom>
          <a:noFill/>
          <a:ln>
            <a:noFill/>
          </a:ln>
        </p:spPr>
      </p:pic>
      <p:sp>
        <p:nvSpPr>
          <p:cNvPr id="215" name="Google Shape;215;p28"/>
          <p:cNvSpPr txBox="1"/>
          <p:nvPr/>
        </p:nvSpPr>
        <p:spPr>
          <a:xfrm>
            <a:off x="301450" y="919725"/>
            <a:ext cx="5040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Using RidgeCV, LassoCV &amp; ElasticNetCV (LassoCV chosen)</a:t>
            </a:r>
            <a:endParaRPr>
              <a:latin typeface="Proxima Nova"/>
              <a:ea typeface="Proxima Nova"/>
              <a:cs typeface="Proxima Nova"/>
              <a:sym typeface="Proxima Nova"/>
            </a:endParaRPr>
          </a:p>
        </p:txBody>
      </p:sp>
      <p:sp>
        <p:nvSpPr>
          <p:cNvPr id="216" name="Google Shape;216;p28"/>
          <p:cNvSpPr txBox="1"/>
          <p:nvPr/>
        </p:nvSpPr>
        <p:spPr>
          <a:xfrm>
            <a:off x="5913175" y="197700"/>
            <a:ext cx="3012000" cy="97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Model Baseline</a:t>
            </a:r>
            <a:endParaRPr>
              <a:solidFill>
                <a:schemeClr val="accent4"/>
              </a:solidFill>
              <a:latin typeface="Proxima Nova"/>
              <a:ea typeface="Proxima Nova"/>
              <a:cs typeface="Proxima Nova"/>
              <a:sym typeface="Proxima Nova"/>
            </a:endParaRPr>
          </a:p>
          <a:p>
            <a:pPr indent="-317500" lvl="0" marL="457200" rtl="0" algn="l">
              <a:spcBef>
                <a:spcPts val="0"/>
              </a:spcBef>
              <a:spcAft>
                <a:spcPts val="0"/>
              </a:spcAft>
              <a:buClr>
                <a:srgbClr val="FF0000"/>
              </a:buClr>
              <a:buSzPts val="1400"/>
              <a:buFont typeface="Proxima Nova"/>
              <a:buChar char="●"/>
            </a:pPr>
            <a:r>
              <a:rPr b="1" lang="en">
                <a:solidFill>
                  <a:srgbClr val="FF0000"/>
                </a:solidFill>
                <a:latin typeface="Proxima Nova"/>
                <a:ea typeface="Proxima Nova"/>
                <a:cs typeface="Proxima Nova"/>
                <a:sym typeface="Proxima Nova"/>
              </a:rPr>
              <a:t>Model tuning</a:t>
            </a:r>
            <a:endParaRPr b="1">
              <a:solidFill>
                <a:srgbClr val="FF0000"/>
              </a:solidFill>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Feature select</a:t>
            </a:r>
            <a:endParaRPr>
              <a:solidFill>
                <a:schemeClr val="accent4"/>
              </a:solidFill>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Final model</a:t>
            </a:r>
            <a:endParaRPr>
              <a:solidFill>
                <a:schemeClr val="accent4"/>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Selection</a:t>
            </a:r>
            <a:endParaRPr/>
          </a:p>
        </p:txBody>
      </p:sp>
      <p:sp>
        <p:nvSpPr>
          <p:cNvPr id="222" name="Google Shape;222;p29"/>
          <p:cNvSpPr txBox="1"/>
          <p:nvPr>
            <p:ph idx="1" type="body"/>
          </p:nvPr>
        </p:nvSpPr>
        <p:spPr>
          <a:xfrm>
            <a:off x="636450" y="3848375"/>
            <a:ext cx="8473800" cy="93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Using </a:t>
            </a:r>
            <a:r>
              <a:rPr b="1" lang="en">
                <a:solidFill>
                  <a:schemeClr val="dk2"/>
                </a:solidFill>
              </a:rPr>
              <a:t>RFECV</a:t>
            </a:r>
            <a:r>
              <a:rPr lang="en"/>
              <a:t> with the Lasso model to feature select the best coefficient features for further model tuning</a:t>
            </a:r>
            <a:endParaRPr/>
          </a:p>
        </p:txBody>
      </p:sp>
      <p:sp>
        <p:nvSpPr>
          <p:cNvPr id="223" name="Google Shape;223;p29"/>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RFECV</a:t>
            </a:r>
            <a:endParaRPr/>
          </a:p>
        </p:txBody>
      </p:sp>
      <p:pic>
        <p:nvPicPr>
          <p:cNvPr id="224" name="Google Shape;224;p29"/>
          <p:cNvPicPr preferRelativeResize="0"/>
          <p:nvPr/>
        </p:nvPicPr>
        <p:blipFill>
          <a:blip r:embed="rId3">
            <a:alphaModFix/>
          </a:blip>
          <a:stretch>
            <a:fillRect/>
          </a:stretch>
        </p:blipFill>
        <p:spPr>
          <a:xfrm>
            <a:off x="464675" y="1205300"/>
            <a:ext cx="8096250" cy="2600325"/>
          </a:xfrm>
          <a:prstGeom prst="rect">
            <a:avLst/>
          </a:prstGeom>
          <a:noFill/>
          <a:ln>
            <a:noFill/>
          </a:ln>
        </p:spPr>
      </p:pic>
      <p:sp>
        <p:nvSpPr>
          <p:cNvPr id="225" name="Google Shape;225;p29"/>
          <p:cNvSpPr txBox="1"/>
          <p:nvPr/>
        </p:nvSpPr>
        <p:spPr>
          <a:xfrm>
            <a:off x="5913175" y="197700"/>
            <a:ext cx="3012000" cy="97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Model Baseline</a:t>
            </a:r>
            <a:endParaRPr>
              <a:solidFill>
                <a:schemeClr val="accent4"/>
              </a:solidFill>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Model tuning</a:t>
            </a:r>
            <a:endParaRPr>
              <a:solidFill>
                <a:schemeClr val="accent4"/>
              </a:solidFill>
              <a:latin typeface="Proxima Nova"/>
              <a:ea typeface="Proxima Nova"/>
              <a:cs typeface="Proxima Nova"/>
              <a:sym typeface="Proxima Nova"/>
            </a:endParaRPr>
          </a:p>
          <a:p>
            <a:pPr indent="-317500" lvl="0" marL="457200" rtl="0" algn="l">
              <a:spcBef>
                <a:spcPts val="0"/>
              </a:spcBef>
              <a:spcAft>
                <a:spcPts val="0"/>
              </a:spcAft>
              <a:buClr>
                <a:srgbClr val="FF0000"/>
              </a:buClr>
              <a:buSzPts val="1400"/>
              <a:buFont typeface="Proxima Nova"/>
              <a:buChar char="●"/>
            </a:pPr>
            <a:r>
              <a:rPr b="1" lang="en">
                <a:solidFill>
                  <a:srgbClr val="FF0000"/>
                </a:solidFill>
                <a:latin typeface="Proxima Nova"/>
                <a:ea typeface="Proxima Nova"/>
                <a:cs typeface="Proxima Nova"/>
                <a:sym typeface="Proxima Nova"/>
              </a:rPr>
              <a:t>Feature select</a:t>
            </a:r>
            <a:endParaRPr b="1">
              <a:solidFill>
                <a:srgbClr val="FF0000"/>
              </a:solidFill>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Final model</a:t>
            </a:r>
            <a:endParaRPr>
              <a:solidFill>
                <a:schemeClr val="accent4"/>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Model</a:t>
            </a:r>
            <a:endParaRPr/>
          </a:p>
        </p:txBody>
      </p:sp>
      <p:sp>
        <p:nvSpPr>
          <p:cNvPr id="231" name="Google Shape;231;p30"/>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Model (Lasso Regression)</a:t>
            </a:r>
            <a:endParaRPr/>
          </a:p>
        </p:txBody>
      </p:sp>
      <p:pic>
        <p:nvPicPr>
          <p:cNvPr id="232" name="Google Shape;232;p30"/>
          <p:cNvPicPr preferRelativeResize="0"/>
          <p:nvPr/>
        </p:nvPicPr>
        <p:blipFill>
          <a:blip r:embed="rId3">
            <a:alphaModFix/>
          </a:blip>
          <a:stretch>
            <a:fillRect/>
          </a:stretch>
        </p:blipFill>
        <p:spPr>
          <a:xfrm>
            <a:off x="311700" y="1758977"/>
            <a:ext cx="5198584" cy="2575000"/>
          </a:xfrm>
          <a:prstGeom prst="rect">
            <a:avLst/>
          </a:prstGeom>
          <a:noFill/>
          <a:ln>
            <a:noFill/>
          </a:ln>
        </p:spPr>
      </p:pic>
      <p:sp>
        <p:nvSpPr>
          <p:cNvPr id="233" name="Google Shape;233;p30"/>
          <p:cNvSpPr txBox="1"/>
          <p:nvPr>
            <p:ph idx="1" type="body"/>
          </p:nvPr>
        </p:nvSpPr>
        <p:spPr>
          <a:xfrm>
            <a:off x="5461800" y="1364825"/>
            <a:ext cx="3682200" cy="336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050">
                <a:solidFill>
                  <a:srgbClr val="000000"/>
                </a:solidFill>
                <a:highlight>
                  <a:srgbClr val="FFFFFF"/>
                </a:highlight>
                <a:latin typeface="Arial"/>
                <a:ea typeface="Arial"/>
                <a:cs typeface="Arial"/>
                <a:sym typeface="Arial"/>
              </a:rPr>
              <a:t>R2 Score</a:t>
            </a:r>
            <a:endParaRPr b="1"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16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Train Score(Lr):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0.9318 (bef: 0.898)</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Validation Score(Lr):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0.9163 (bef: 0.0.870)</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Test Data Estimated score(Lr):  </a:t>
            </a:r>
            <a:endParaRPr sz="1050">
              <a:solidFill>
                <a:srgbClr val="000000"/>
              </a:solidFill>
              <a:highlight>
                <a:srgbClr val="FFFFFF"/>
              </a:highlight>
              <a:latin typeface="Arial"/>
              <a:ea typeface="Arial"/>
              <a:cs typeface="Arial"/>
              <a:sym typeface="Arial"/>
            </a:endParaRPr>
          </a:p>
          <a:p>
            <a:pPr indent="-295275" lvl="1" marL="914400" rtl="0" algn="l">
              <a:lnSpc>
                <a:spcPct val="100000"/>
              </a:lnSpc>
              <a:spcBef>
                <a:spcPts val="0"/>
              </a:spcBef>
              <a:spcAft>
                <a:spcPts val="0"/>
              </a:spcAft>
              <a:buClr>
                <a:srgbClr val="000000"/>
              </a:buClr>
              <a:buSzPts val="1050"/>
              <a:buFont typeface="Arial"/>
              <a:buChar char="○"/>
            </a:pPr>
            <a:r>
              <a:rPr lang="en" sz="1100">
                <a:solidFill>
                  <a:srgbClr val="000000"/>
                </a:solidFill>
                <a:latin typeface="Arial"/>
                <a:ea typeface="Arial"/>
                <a:cs typeface="Arial"/>
                <a:sym typeface="Arial"/>
              </a:rPr>
              <a:t>0.9123 </a:t>
            </a:r>
            <a:r>
              <a:rPr lang="en" sz="1050">
                <a:solidFill>
                  <a:srgbClr val="000000"/>
                </a:solidFill>
                <a:highlight>
                  <a:srgbClr val="FFFFFF"/>
                </a:highlight>
                <a:latin typeface="Arial"/>
                <a:ea typeface="Arial"/>
                <a:cs typeface="Arial"/>
                <a:sym typeface="Arial"/>
              </a:rPr>
              <a:t>(bef: -8.607e+19)</a:t>
            </a:r>
            <a:endParaRPr sz="11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b="1" lang="en" sz="1050">
                <a:solidFill>
                  <a:srgbClr val="000000"/>
                </a:solidFill>
                <a:highlight>
                  <a:srgbClr val="FFFFFF"/>
                </a:highlight>
                <a:latin typeface="Arial"/>
                <a:ea typeface="Arial"/>
                <a:cs typeface="Arial"/>
                <a:sym typeface="Arial"/>
              </a:rPr>
              <a:t>RMSE Scores</a:t>
            </a:r>
            <a:endParaRPr b="1" sz="105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Train RMSE(Lr):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18993 (bef: 23224)</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Validation RMSE(Lr):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21692 (bef: 26995)</a:t>
            </a:r>
            <a:endParaRPr sz="1050">
              <a:solidFill>
                <a:srgbClr val="000000"/>
              </a:solidFill>
              <a:highlight>
                <a:srgbClr val="FFFFFF"/>
              </a:highlight>
              <a:latin typeface="Arial"/>
              <a:ea typeface="Arial"/>
              <a:cs typeface="Arial"/>
              <a:sym typeface="Arial"/>
            </a:endParaRPr>
          </a:p>
          <a:p>
            <a:pPr indent="-295275" lvl="0" marL="45720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Test Data Estimated RMSE(Lr): </a:t>
            </a:r>
            <a:endParaRPr sz="1050">
              <a:solidFill>
                <a:srgbClr val="000000"/>
              </a:solidFill>
              <a:highlight>
                <a:srgbClr val="FFFFFF"/>
              </a:highlight>
              <a:latin typeface="Arial"/>
              <a:ea typeface="Arial"/>
              <a:cs typeface="Arial"/>
              <a:sym typeface="Arial"/>
            </a:endParaRPr>
          </a:p>
          <a:p>
            <a:pPr indent="-295275" lvl="1" marL="914400" rtl="0" algn="l">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21504 (bef: 53515)</a:t>
            </a:r>
            <a:endParaRPr/>
          </a:p>
        </p:txBody>
      </p:sp>
      <p:sp>
        <p:nvSpPr>
          <p:cNvPr id="234" name="Google Shape;234;p30"/>
          <p:cNvSpPr txBox="1"/>
          <p:nvPr/>
        </p:nvSpPr>
        <p:spPr>
          <a:xfrm>
            <a:off x="5913175" y="197700"/>
            <a:ext cx="3012000" cy="97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Model Baseline</a:t>
            </a:r>
            <a:endParaRPr>
              <a:solidFill>
                <a:schemeClr val="accent4"/>
              </a:solidFill>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Model tuning</a:t>
            </a:r>
            <a:endParaRPr>
              <a:solidFill>
                <a:schemeClr val="accent4"/>
              </a:solidFill>
              <a:latin typeface="Proxima Nova"/>
              <a:ea typeface="Proxima Nova"/>
              <a:cs typeface="Proxima Nova"/>
              <a:sym typeface="Proxima Nova"/>
            </a:endParaRPr>
          </a:p>
          <a:p>
            <a:pPr indent="-317500" lvl="0" marL="457200" rtl="0" algn="l">
              <a:spcBef>
                <a:spcPts val="0"/>
              </a:spcBef>
              <a:spcAft>
                <a:spcPts val="0"/>
              </a:spcAft>
              <a:buClr>
                <a:schemeClr val="accent4"/>
              </a:buClr>
              <a:buSzPts val="1400"/>
              <a:buFont typeface="Proxima Nova"/>
              <a:buChar char="●"/>
            </a:pPr>
            <a:r>
              <a:rPr lang="en">
                <a:solidFill>
                  <a:schemeClr val="accent4"/>
                </a:solidFill>
                <a:latin typeface="Proxima Nova"/>
                <a:ea typeface="Proxima Nova"/>
                <a:cs typeface="Proxima Nova"/>
                <a:sym typeface="Proxima Nova"/>
              </a:rPr>
              <a:t>Feature select</a:t>
            </a:r>
            <a:endParaRPr>
              <a:solidFill>
                <a:schemeClr val="accent4"/>
              </a:solidFill>
              <a:latin typeface="Proxima Nova"/>
              <a:ea typeface="Proxima Nova"/>
              <a:cs typeface="Proxima Nova"/>
              <a:sym typeface="Proxima Nova"/>
            </a:endParaRPr>
          </a:p>
          <a:p>
            <a:pPr indent="-317500" lvl="0" marL="457200" rtl="0" algn="l">
              <a:spcBef>
                <a:spcPts val="0"/>
              </a:spcBef>
              <a:spcAft>
                <a:spcPts val="0"/>
              </a:spcAft>
              <a:buClr>
                <a:srgbClr val="FF0000"/>
              </a:buClr>
              <a:buSzPts val="1400"/>
              <a:buFont typeface="Proxima Nova"/>
              <a:buChar char="●"/>
            </a:pPr>
            <a:r>
              <a:rPr b="1" lang="en">
                <a:solidFill>
                  <a:srgbClr val="FF0000"/>
                </a:solidFill>
                <a:latin typeface="Proxima Nova"/>
                <a:ea typeface="Proxima Nova"/>
                <a:cs typeface="Proxima Nova"/>
                <a:sym typeface="Proxima Nova"/>
              </a:rPr>
              <a:t>Final model</a:t>
            </a:r>
            <a:endParaRPr b="1">
              <a:solidFill>
                <a:srgbClr val="FF0000"/>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Kaggle Submission</a:t>
            </a:r>
            <a:endParaRPr/>
          </a:p>
        </p:txBody>
      </p:sp>
      <p:sp>
        <p:nvSpPr>
          <p:cNvPr id="240" name="Google Shape;240;p31"/>
          <p:cNvSpPr txBox="1"/>
          <p:nvPr>
            <p:ph idx="2" type="title"/>
          </p:nvPr>
        </p:nvSpPr>
        <p:spPr>
          <a:xfrm>
            <a:off x="311700" y="609625"/>
            <a:ext cx="50019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Submission</a:t>
            </a:r>
            <a:r>
              <a:rPr lang="en"/>
              <a:t> Model (Ridge and Lasso Regression)</a:t>
            </a:r>
            <a:endParaRPr/>
          </a:p>
        </p:txBody>
      </p:sp>
      <p:pic>
        <p:nvPicPr>
          <p:cNvPr id="241" name="Google Shape;241;p31"/>
          <p:cNvPicPr preferRelativeResize="0"/>
          <p:nvPr/>
        </p:nvPicPr>
        <p:blipFill>
          <a:blip r:embed="rId3">
            <a:alphaModFix/>
          </a:blip>
          <a:stretch>
            <a:fillRect/>
          </a:stretch>
        </p:blipFill>
        <p:spPr>
          <a:xfrm>
            <a:off x="493702" y="1743827"/>
            <a:ext cx="8230601" cy="1852925"/>
          </a:xfrm>
          <a:prstGeom prst="rect">
            <a:avLst/>
          </a:prstGeom>
          <a:noFill/>
          <a:ln>
            <a:noFill/>
          </a:ln>
        </p:spPr>
      </p:pic>
      <p:sp>
        <p:nvSpPr>
          <p:cNvPr id="242" name="Google Shape;242;p31"/>
          <p:cNvSpPr/>
          <p:nvPr/>
        </p:nvSpPr>
        <p:spPr>
          <a:xfrm>
            <a:off x="504000" y="1663875"/>
            <a:ext cx="8220300" cy="19746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71" name="Google Shape;71;p14"/>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we?</a:t>
            </a:r>
            <a:endParaRPr/>
          </a:p>
        </p:txBody>
      </p:sp>
      <p:pic>
        <p:nvPicPr>
          <p:cNvPr id="72" name="Google Shape;72;p14"/>
          <p:cNvPicPr preferRelativeResize="0"/>
          <p:nvPr/>
        </p:nvPicPr>
        <p:blipFill>
          <a:blip r:embed="rId3">
            <a:alphaModFix/>
          </a:blip>
          <a:stretch>
            <a:fillRect/>
          </a:stretch>
        </p:blipFill>
        <p:spPr>
          <a:xfrm>
            <a:off x="2045700" y="1612346"/>
            <a:ext cx="4821651" cy="2342679"/>
          </a:xfrm>
          <a:prstGeom prst="rect">
            <a:avLst/>
          </a:prstGeom>
          <a:noFill/>
          <a:ln>
            <a:noFill/>
          </a:ln>
        </p:spPr>
      </p:pic>
      <p:sp>
        <p:nvSpPr>
          <p:cNvPr id="73" name="Google Shape;73;p14"/>
          <p:cNvSpPr txBox="1"/>
          <p:nvPr/>
        </p:nvSpPr>
        <p:spPr>
          <a:xfrm>
            <a:off x="1332475" y="884625"/>
            <a:ext cx="6248100" cy="8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Proxima Nova"/>
                <a:ea typeface="Proxima Nova"/>
                <a:cs typeface="Proxima Nova"/>
                <a:sym typeface="Proxima Nova"/>
              </a:rPr>
              <a:t>HOUSE FLIPPING CONSULTANCY SERVICE</a:t>
            </a:r>
            <a:br>
              <a:rPr b="1" lang="en" sz="2200">
                <a:solidFill>
                  <a:schemeClr val="dk2"/>
                </a:solidFill>
                <a:latin typeface="Proxima Nova"/>
                <a:ea typeface="Proxima Nova"/>
                <a:cs typeface="Proxima Nova"/>
                <a:sym typeface="Proxima Nova"/>
              </a:rPr>
            </a:br>
            <a:r>
              <a:rPr b="1" lang="en">
                <a:latin typeface="Proxima Nova"/>
                <a:ea typeface="Proxima Nova"/>
                <a:cs typeface="Proxima Nova"/>
                <a:sym typeface="Proxima Nova"/>
              </a:rPr>
              <a:t>With Core Business in Other Midwestern States</a:t>
            </a:r>
            <a:endParaRPr b="1">
              <a:latin typeface="Proxima Nova"/>
              <a:ea typeface="Proxima Nova"/>
              <a:cs typeface="Proxima Nova"/>
              <a:sym typeface="Proxima Nova"/>
            </a:endParaRPr>
          </a:p>
        </p:txBody>
      </p:sp>
      <p:sp>
        <p:nvSpPr>
          <p:cNvPr id="74" name="Google Shape;74;p14"/>
          <p:cNvSpPr txBox="1"/>
          <p:nvPr/>
        </p:nvSpPr>
        <p:spPr>
          <a:xfrm>
            <a:off x="2286000" y="3955025"/>
            <a:ext cx="4572000" cy="8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We are expanding in the Neighbouring state of Iowa </a:t>
            </a:r>
            <a:r>
              <a:rPr lang="en">
                <a:latin typeface="Proxima Nova"/>
                <a:ea typeface="Proxima Nova"/>
                <a:cs typeface="Proxima Nova"/>
                <a:sym typeface="Proxima Nova"/>
              </a:rPr>
              <a:t>with Ames as our first target</a:t>
            </a:r>
            <a:endParaRPr>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challenges</a:t>
            </a:r>
            <a:endParaRPr/>
          </a:p>
        </p:txBody>
      </p:sp>
      <p:sp>
        <p:nvSpPr>
          <p:cNvPr id="248" name="Google Shape;248;p32"/>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some limitations we faced in our modelling exercise?</a:t>
            </a:r>
            <a:endParaRPr/>
          </a:p>
        </p:txBody>
      </p:sp>
      <p:sp>
        <p:nvSpPr>
          <p:cNvPr id="249" name="Google Shape;249;p32"/>
          <p:cNvSpPr txBox="1"/>
          <p:nvPr/>
        </p:nvSpPr>
        <p:spPr>
          <a:xfrm>
            <a:off x="436650" y="1028700"/>
            <a:ext cx="8140800" cy="3611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600">
                <a:solidFill>
                  <a:schemeClr val="dk2"/>
                </a:solidFill>
                <a:latin typeface="Proxima Nova"/>
                <a:ea typeface="Proxima Nova"/>
                <a:cs typeface="Proxima Nova"/>
                <a:sym typeface="Proxima Nova"/>
              </a:rPr>
              <a:t>Data Collection</a:t>
            </a:r>
            <a:endParaRPr b="1" sz="1600">
              <a:solidFill>
                <a:schemeClr val="dk2"/>
              </a:solidFill>
              <a:latin typeface="Proxima Nova"/>
              <a:ea typeface="Proxima Nova"/>
              <a:cs typeface="Proxima Nova"/>
              <a:sym typeface="Proxima Nova"/>
            </a:endParaRPr>
          </a:p>
          <a:p>
            <a:pPr indent="-330200" lvl="0" marL="457200" rtl="0" algn="l">
              <a:spcBef>
                <a:spcPts val="600"/>
              </a:spcBef>
              <a:spcAft>
                <a:spcPts val="0"/>
              </a:spcAft>
              <a:buSzPts val="1600"/>
              <a:buFont typeface="Proxima Nova"/>
              <a:buChar char="●"/>
            </a:pPr>
            <a:r>
              <a:rPr lang="en" sz="1600">
                <a:latin typeface="Proxima Nova"/>
                <a:ea typeface="Proxima Nova"/>
                <a:cs typeface="Proxima Nova"/>
                <a:sym typeface="Proxima Nova"/>
              </a:rPr>
              <a:t>Lack of </a:t>
            </a:r>
            <a:r>
              <a:rPr b="1" lang="en" sz="1600">
                <a:solidFill>
                  <a:schemeClr val="lt2"/>
                </a:solidFill>
                <a:latin typeface="Proxima Nova"/>
                <a:ea typeface="Proxima Nova"/>
                <a:cs typeface="Proxima Nova"/>
                <a:sym typeface="Proxima Nova"/>
              </a:rPr>
              <a:t>post-2010 data</a:t>
            </a:r>
            <a:r>
              <a:rPr b="1" lang="en" sz="1600">
                <a:solidFill>
                  <a:schemeClr val="dk2"/>
                </a:solidFill>
                <a:latin typeface="Proxima Nova"/>
                <a:ea typeface="Proxima Nova"/>
                <a:cs typeface="Proxima Nova"/>
                <a:sym typeface="Proxima Nova"/>
              </a:rPr>
              <a:t> </a:t>
            </a:r>
            <a:r>
              <a:rPr lang="en" sz="1600">
                <a:latin typeface="Proxima Nova"/>
                <a:ea typeface="Proxima Nova"/>
                <a:cs typeface="Proxima Nova"/>
                <a:sym typeface="Proxima Nova"/>
              </a:rPr>
              <a:t>that are extremely vital to understanding trend of house prices due to 2008 Global Financial Crisis</a:t>
            </a:r>
            <a:endParaRPr sz="1600">
              <a:latin typeface="Proxima Nova"/>
              <a:ea typeface="Proxima Nova"/>
              <a:cs typeface="Proxima Nova"/>
              <a:sym typeface="Proxima Nova"/>
            </a:endParaRPr>
          </a:p>
          <a:p>
            <a:pPr indent="-330200" lvl="0" marL="457200" rtl="0" algn="l">
              <a:spcBef>
                <a:spcPts val="600"/>
              </a:spcBef>
              <a:spcAft>
                <a:spcPts val="0"/>
              </a:spcAft>
              <a:buSzPts val="1600"/>
              <a:buFont typeface="Proxima Nova"/>
              <a:buChar char="●"/>
            </a:pPr>
            <a:r>
              <a:rPr b="1" lang="en" sz="1600">
                <a:solidFill>
                  <a:schemeClr val="lt2"/>
                </a:solidFill>
                <a:latin typeface="Proxima Nova"/>
                <a:ea typeface="Proxima Nova"/>
                <a:cs typeface="Proxima Nova"/>
                <a:sym typeface="Proxima Nova"/>
              </a:rPr>
              <a:t>Demographic &amp; Economic data:</a:t>
            </a:r>
            <a:r>
              <a:rPr lang="en" sz="1600">
                <a:latin typeface="Proxima Nova"/>
                <a:ea typeface="Proxima Nova"/>
                <a:cs typeface="Proxima Nova"/>
                <a:sym typeface="Proxima Nova"/>
              </a:rPr>
              <a:t> How has the demographic and economic factors over the four years (and after) impacted housing market in Ames?  </a:t>
            </a:r>
            <a:endParaRPr sz="1600">
              <a:latin typeface="Proxima Nova"/>
              <a:ea typeface="Proxima Nova"/>
              <a:cs typeface="Proxima Nova"/>
              <a:sym typeface="Proxima Nova"/>
            </a:endParaRPr>
          </a:p>
          <a:p>
            <a:pPr indent="-330200" lvl="0" marL="457200" rtl="0" algn="l">
              <a:spcBef>
                <a:spcPts val="600"/>
              </a:spcBef>
              <a:spcAft>
                <a:spcPts val="0"/>
              </a:spcAft>
              <a:buSzPts val="1600"/>
              <a:buFont typeface="Proxima Nova"/>
              <a:buChar char="●"/>
            </a:pPr>
            <a:r>
              <a:rPr b="1" lang="en" sz="1600">
                <a:solidFill>
                  <a:schemeClr val="lt2"/>
                </a:solidFill>
                <a:latin typeface="Proxima Nova"/>
                <a:ea typeface="Proxima Nova"/>
                <a:cs typeface="Proxima Nova"/>
                <a:sym typeface="Proxima Nova"/>
              </a:rPr>
              <a:t>Lacking of certain data</a:t>
            </a:r>
            <a:r>
              <a:rPr lang="en" sz="1600">
                <a:latin typeface="Proxima Nova"/>
                <a:ea typeface="Proxima Nova"/>
                <a:cs typeface="Proxima Nova"/>
                <a:sym typeface="Proxima Nova"/>
              </a:rPr>
              <a:t> that could be helpful for our recommendations (e.g resale rate of property, key amenities around house, transportation services etc.)</a:t>
            </a:r>
            <a:endParaRPr sz="1600">
              <a:latin typeface="Proxima Nova"/>
              <a:ea typeface="Proxima Nova"/>
              <a:cs typeface="Proxima Nova"/>
              <a:sym typeface="Proxima Nova"/>
            </a:endParaRPr>
          </a:p>
          <a:p>
            <a:pPr indent="0" lvl="0" marL="0" rtl="0" algn="l">
              <a:spcBef>
                <a:spcPts val="600"/>
              </a:spcBef>
              <a:spcAft>
                <a:spcPts val="0"/>
              </a:spcAft>
              <a:buNone/>
            </a:pPr>
            <a:br>
              <a:rPr b="1" lang="en" sz="1600">
                <a:solidFill>
                  <a:schemeClr val="dk2"/>
                </a:solidFill>
                <a:latin typeface="Proxima Nova"/>
                <a:ea typeface="Proxima Nova"/>
                <a:cs typeface="Proxima Nova"/>
                <a:sym typeface="Proxima Nova"/>
              </a:rPr>
            </a:br>
            <a:r>
              <a:rPr b="1" lang="en" sz="1600">
                <a:solidFill>
                  <a:schemeClr val="dk2"/>
                </a:solidFill>
                <a:latin typeface="Proxima Nova"/>
                <a:ea typeface="Proxima Nova"/>
                <a:cs typeface="Proxima Nova"/>
                <a:sym typeface="Proxima Nova"/>
              </a:rPr>
              <a:t>Modelling</a:t>
            </a:r>
            <a:endParaRPr b="1" sz="1600">
              <a:solidFill>
                <a:schemeClr val="dk2"/>
              </a:solidFill>
              <a:latin typeface="Proxima Nova"/>
              <a:ea typeface="Proxima Nova"/>
              <a:cs typeface="Proxima Nova"/>
              <a:sym typeface="Proxima Nova"/>
            </a:endParaRPr>
          </a:p>
          <a:p>
            <a:pPr indent="-330200" lvl="0" marL="457200" rtl="0" algn="l">
              <a:spcBef>
                <a:spcPts val="600"/>
              </a:spcBef>
              <a:spcAft>
                <a:spcPts val="0"/>
              </a:spcAft>
              <a:buSzPts val="1600"/>
              <a:buFont typeface="Proxima Nova"/>
              <a:buChar char="●"/>
            </a:pPr>
            <a:r>
              <a:rPr lang="en" sz="1600">
                <a:latin typeface="Proxima Nova"/>
                <a:ea typeface="Proxima Nova"/>
                <a:cs typeface="Proxima Nova"/>
                <a:sym typeface="Proxima Nova"/>
              </a:rPr>
              <a:t>Many Features were</a:t>
            </a:r>
            <a:r>
              <a:rPr lang="en" sz="1600">
                <a:solidFill>
                  <a:schemeClr val="lt2"/>
                </a:solidFill>
                <a:latin typeface="Proxima Nova"/>
                <a:ea typeface="Proxima Nova"/>
                <a:cs typeface="Proxima Nova"/>
                <a:sym typeface="Proxima Nova"/>
              </a:rPr>
              <a:t> </a:t>
            </a:r>
            <a:r>
              <a:rPr b="1" lang="en" sz="1600">
                <a:solidFill>
                  <a:schemeClr val="lt2"/>
                </a:solidFill>
                <a:latin typeface="Proxima Nova"/>
                <a:ea typeface="Proxima Nova"/>
                <a:cs typeface="Proxima Nova"/>
                <a:sym typeface="Proxima Nova"/>
              </a:rPr>
              <a:t>highly correlated </a:t>
            </a:r>
            <a:r>
              <a:rPr lang="en" sz="1600">
                <a:latin typeface="Proxima Nova"/>
                <a:ea typeface="Proxima Nova"/>
                <a:cs typeface="Proxima Nova"/>
                <a:sym typeface="Proxima Nova"/>
              </a:rPr>
              <a:t>to each other, making it difficult to choose which features to use (multicollinearity issue)</a:t>
            </a:r>
            <a:endParaRPr sz="1600">
              <a:latin typeface="Proxima Nova"/>
              <a:ea typeface="Proxima Nova"/>
              <a:cs typeface="Proxima Nova"/>
              <a:sym typeface="Proxima Nova"/>
            </a:endParaRPr>
          </a:p>
          <a:p>
            <a:pPr indent="-330200" lvl="0" marL="457200" rtl="0" algn="l">
              <a:spcBef>
                <a:spcPts val="600"/>
              </a:spcBef>
              <a:spcAft>
                <a:spcPts val="600"/>
              </a:spcAft>
              <a:buSzPts val="1600"/>
              <a:buFont typeface="Proxima Nova"/>
              <a:buChar char="●"/>
            </a:pPr>
            <a:r>
              <a:rPr lang="en" sz="1600">
                <a:latin typeface="Proxima Nova"/>
                <a:ea typeface="Proxima Nova"/>
                <a:cs typeface="Proxima Nova"/>
                <a:sym typeface="Proxima Nova"/>
              </a:rPr>
              <a:t>Use of other </a:t>
            </a:r>
            <a:r>
              <a:rPr b="1" lang="en" sz="1600">
                <a:solidFill>
                  <a:schemeClr val="lt2"/>
                </a:solidFill>
                <a:latin typeface="Proxima Nova"/>
                <a:ea typeface="Proxima Nova"/>
                <a:cs typeface="Proxima Nova"/>
                <a:sym typeface="Proxima Nova"/>
              </a:rPr>
              <a:t>more advanced modelling techniques</a:t>
            </a:r>
            <a:r>
              <a:rPr lang="en" sz="1600">
                <a:latin typeface="Proxima Nova"/>
                <a:ea typeface="Proxima Nova"/>
                <a:cs typeface="Proxima Nova"/>
                <a:sym typeface="Proxima Nova"/>
              </a:rPr>
              <a:t> (ie. RandomForest) could be more efficient in our prediction model.</a:t>
            </a:r>
            <a:endParaRPr sz="16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from our Model</a:t>
            </a:r>
            <a:endParaRPr/>
          </a:p>
        </p:txBody>
      </p:sp>
      <p:sp>
        <p:nvSpPr>
          <p:cNvPr id="255" name="Google Shape;255;p33"/>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we learn from our regression model? </a:t>
            </a:r>
            <a:endParaRPr/>
          </a:p>
        </p:txBody>
      </p:sp>
      <p:pic>
        <p:nvPicPr>
          <p:cNvPr id="256" name="Google Shape;256;p33"/>
          <p:cNvPicPr preferRelativeResize="0"/>
          <p:nvPr/>
        </p:nvPicPr>
        <p:blipFill rotWithShape="1">
          <a:blip r:embed="rId3">
            <a:alphaModFix/>
          </a:blip>
          <a:srcRect b="0" l="0" r="0" t="6699"/>
          <a:stretch/>
        </p:blipFill>
        <p:spPr>
          <a:xfrm>
            <a:off x="2372750" y="1195925"/>
            <a:ext cx="5899249" cy="3527050"/>
          </a:xfrm>
          <a:prstGeom prst="rect">
            <a:avLst/>
          </a:prstGeom>
          <a:noFill/>
          <a:ln>
            <a:noFill/>
          </a:ln>
        </p:spPr>
      </p:pic>
      <p:sp>
        <p:nvSpPr>
          <p:cNvPr id="257" name="Google Shape;257;p33"/>
          <p:cNvSpPr/>
          <p:nvPr/>
        </p:nvSpPr>
        <p:spPr>
          <a:xfrm>
            <a:off x="2403550" y="3778700"/>
            <a:ext cx="5824500" cy="638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872000" y="3759950"/>
            <a:ext cx="1307400" cy="6759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Quality &amp; Size </a:t>
            </a:r>
            <a:endParaRPr>
              <a:solidFill>
                <a:srgbClr val="FFFFFF"/>
              </a:solidFill>
            </a:endParaRPr>
          </a:p>
        </p:txBody>
      </p:sp>
      <p:sp>
        <p:nvSpPr>
          <p:cNvPr id="259" name="Google Shape;259;p33"/>
          <p:cNvSpPr/>
          <p:nvPr/>
        </p:nvSpPr>
        <p:spPr>
          <a:xfrm>
            <a:off x="2410125" y="2306325"/>
            <a:ext cx="5817900" cy="4062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a:off x="872000" y="2240500"/>
            <a:ext cx="1307400" cy="571500"/>
          </a:xfrm>
          <a:prstGeom prst="rect">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Renovation Materials</a:t>
            </a:r>
            <a:endParaRPr>
              <a:solidFill>
                <a:srgbClr val="FFFFFF"/>
              </a:solidFill>
            </a:endParaRPr>
          </a:p>
        </p:txBody>
      </p:sp>
      <p:sp>
        <p:nvSpPr>
          <p:cNvPr id="261" name="Google Shape;261;p33"/>
          <p:cNvSpPr/>
          <p:nvPr/>
        </p:nvSpPr>
        <p:spPr>
          <a:xfrm>
            <a:off x="5699725" y="1377550"/>
            <a:ext cx="661800" cy="255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Quality</a:t>
            </a:r>
            <a:endParaRPr sz="900"/>
          </a:p>
        </p:txBody>
      </p:sp>
      <p:sp>
        <p:nvSpPr>
          <p:cNvPr id="262" name="Google Shape;262;p33"/>
          <p:cNvSpPr/>
          <p:nvPr/>
        </p:nvSpPr>
        <p:spPr>
          <a:xfrm>
            <a:off x="6058825" y="1870425"/>
            <a:ext cx="661800" cy="255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Size</a:t>
            </a:r>
            <a:endParaRPr sz="900"/>
          </a:p>
        </p:txBody>
      </p:sp>
      <p:sp>
        <p:nvSpPr>
          <p:cNvPr id="263" name="Google Shape;263;p33"/>
          <p:cNvSpPr/>
          <p:nvPr/>
        </p:nvSpPr>
        <p:spPr>
          <a:xfrm>
            <a:off x="6016650" y="2931625"/>
            <a:ext cx="1396500" cy="448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Others:</a:t>
            </a:r>
            <a:r>
              <a:rPr lang="en" sz="900"/>
              <a:t> </a:t>
            </a:r>
            <a:br>
              <a:rPr lang="en" sz="900"/>
            </a:br>
            <a:r>
              <a:rPr lang="en" sz="900"/>
              <a:t>Neighborhood, </a:t>
            </a:r>
            <a:br>
              <a:rPr lang="en" sz="900"/>
            </a:br>
            <a:r>
              <a:rPr lang="en" sz="900"/>
              <a:t>House type</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269" name="Google Shape;269;p34"/>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maximise returns from house flipping?</a:t>
            </a:r>
            <a:endParaRPr/>
          </a:p>
        </p:txBody>
      </p:sp>
      <p:sp>
        <p:nvSpPr>
          <p:cNvPr id="270" name="Google Shape;270;p34"/>
          <p:cNvSpPr txBox="1"/>
          <p:nvPr/>
        </p:nvSpPr>
        <p:spPr>
          <a:xfrm>
            <a:off x="380550" y="1094175"/>
            <a:ext cx="8382900" cy="31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Proxima Nova"/>
                <a:ea typeface="Proxima Nova"/>
                <a:cs typeface="Proxima Nova"/>
                <a:sym typeface="Proxima Nova"/>
              </a:rPr>
              <a:t>WHAT TO BUY?</a:t>
            </a:r>
            <a:endParaRPr b="1" sz="1600">
              <a:solidFill>
                <a:schemeClr val="dk2"/>
              </a:solidFill>
              <a:latin typeface="Proxima Nova"/>
              <a:ea typeface="Proxima Nova"/>
              <a:cs typeface="Proxima Nova"/>
              <a:sym typeface="Proxima Nova"/>
            </a:endParaRPr>
          </a:p>
          <a:p>
            <a:pPr indent="-330200" lvl="0" marL="457200" rtl="0" algn="l">
              <a:spcBef>
                <a:spcPts val="0"/>
              </a:spcBef>
              <a:spcAft>
                <a:spcPts val="0"/>
              </a:spcAft>
              <a:buClr>
                <a:schemeClr val="accent3"/>
              </a:buClr>
              <a:buSzPts val="1600"/>
              <a:buFont typeface="Proxima Nova"/>
              <a:buChar char="-"/>
            </a:pPr>
            <a:r>
              <a:rPr lang="en" sz="1600">
                <a:solidFill>
                  <a:schemeClr val="accent3"/>
                </a:solidFill>
                <a:latin typeface="Proxima Nova"/>
                <a:ea typeface="Proxima Nova"/>
                <a:cs typeface="Proxima Nova"/>
                <a:sym typeface="Proxima Nova"/>
              </a:rPr>
              <a:t>Poor quality houses + Big area   →   </a:t>
            </a:r>
            <a:r>
              <a:rPr b="1" i="1" lang="en" sz="1600">
                <a:solidFill>
                  <a:schemeClr val="lt2"/>
                </a:solidFill>
                <a:latin typeface="Proxima Nova"/>
                <a:ea typeface="Proxima Nova"/>
                <a:cs typeface="Proxima Nova"/>
                <a:sym typeface="Proxima Nova"/>
              </a:rPr>
              <a:t>Cheapest &amp; Highest Potential</a:t>
            </a:r>
            <a:endParaRPr b="1" i="1" sz="1600">
              <a:solidFill>
                <a:schemeClr val="lt2"/>
              </a:solidFill>
              <a:latin typeface="Proxima Nova"/>
              <a:ea typeface="Proxima Nova"/>
              <a:cs typeface="Proxima Nova"/>
              <a:sym typeface="Proxima Nova"/>
            </a:endParaRPr>
          </a:p>
          <a:p>
            <a:pPr indent="-330200" lvl="0" marL="457200" rtl="0" algn="l">
              <a:spcBef>
                <a:spcPts val="0"/>
              </a:spcBef>
              <a:spcAft>
                <a:spcPts val="0"/>
              </a:spcAft>
              <a:buClr>
                <a:schemeClr val="accent3"/>
              </a:buClr>
              <a:buSzPts val="1600"/>
              <a:buFont typeface="Proxima Nova"/>
              <a:buChar char="-"/>
            </a:pPr>
            <a:r>
              <a:rPr lang="en" sz="1600">
                <a:solidFill>
                  <a:schemeClr val="accent3"/>
                </a:solidFill>
                <a:latin typeface="Proxima Nova"/>
                <a:ea typeface="Proxima Nova"/>
                <a:cs typeface="Proxima Nova"/>
                <a:sym typeface="Proxima Nova"/>
              </a:rPr>
              <a:t>Houses with garage and basements  →   </a:t>
            </a:r>
            <a:r>
              <a:rPr b="1" i="1" lang="en" sz="1600">
                <a:solidFill>
                  <a:schemeClr val="lt2"/>
                </a:solidFill>
                <a:latin typeface="Proxima Nova"/>
                <a:ea typeface="Proxima Nova"/>
                <a:cs typeface="Proxima Nova"/>
                <a:sym typeface="Proxima Nova"/>
              </a:rPr>
              <a:t>Lift house prices</a:t>
            </a:r>
            <a:endParaRPr b="1" i="1" sz="1600">
              <a:solidFill>
                <a:schemeClr val="lt2"/>
              </a:solidFill>
              <a:latin typeface="Proxima Nova"/>
              <a:ea typeface="Proxima Nova"/>
              <a:cs typeface="Proxima Nova"/>
              <a:sym typeface="Proxima Nova"/>
            </a:endParaRPr>
          </a:p>
          <a:p>
            <a:pPr indent="0" lvl="0" marL="0" rtl="0" algn="l">
              <a:spcBef>
                <a:spcPts val="0"/>
              </a:spcBef>
              <a:spcAft>
                <a:spcPts val="0"/>
              </a:spcAft>
              <a:buNone/>
            </a:pPr>
            <a:r>
              <a:t/>
            </a:r>
            <a:endParaRPr b="1" sz="1600">
              <a:solidFill>
                <a:schemeClr val="dk2"/>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dk2"/>
                </a:solidFill>
                <a:latin typeface="Proxima Nova"/>
                <a:ea typeface="Proxima Nova"/>
                <a:cs typeface="Proxima Nova"/>
                <a:sym typeface="Proxima Nova"/>
              </a:rPr>
              <a:t>HOW TO RENOVATE?</a:t>
            </a:r>
            <a:endParaRPr b="1" sz="1600">
              <a:solidFill>
                <a:schemeClr val="dk2"/>
              </a:solidFill>
              <a:latin typeface="Proxima Nova"/>
              <a:ea typeface="Proxima Nova"/>
              <a:cs typeface="Proxima Nova"/>
              <a:sym typeface="Proxima Nova"/>
            </a:endParaRPr>
          </a:p>
          <a:p>
            <a:pPr indent="-330200" lvl="0" marL="457200" rtl="0" algn="l">
              <a:spcBef>
                <a:spcPts val="0"/>
              </a:spcBef>
              <a:spcAft>
                <a:spcPts val="0"/>
              </a:spcAft>
              <a:buClr>
                <a:schemeClr val="accent3"/>
              </a:buClr>
              <a:buSzPts val="1600"/>
              <a:buFont typeface="Proxima Nova"/>
              <a:buChar char="-"/>
            </a:pPr>
            <a:r>
              <a:rPr lang="en" sz="1600">
                <a:solidFill>
                  <a:schemeClr val="accent3"/>
                </a:solidFill>
                <a:latin typeface="Proxima Nova"/>
                <a:ea typeface="Proxima Nova"/>
                <a:cs typeface="Proxima Nova"/>
                <a:sym typeface="Proxima Nova"/>
              </a:rPr>
              <a:t>Poured Concrete Foundation</a:t>
            </a:r>
            <a:endParaRPr sz="1600">
              <a:solidFill>
                <a:schemeClr val="accent3"/>
              </a:solidFill>
              <a:latin typeface="Proxima Nova"/>
              <a:ea typeface="Proxima Nova"/>
              <a:cs typeface="Proxima Nova"/>
              <a:sym typeface="Proxima Nova"/>
            </a:endParaRPr>
          </a:p>
          <a:p>
            <a:pPr indent="-330200" lvl="0" marL="457200" rtl="0" algn="l">
              <a:spcBef>
                <a:spcPts val="0"/>
              </a:spcBef>
              <a:spcAft>
                <a:spcPts val="0"/>
              </a:spcAft>
              <a:buClr>
                <a:schemeClr val="accent3"/>
              </a:buClr>
              <a:buSzPts val="1600"/>
              <a:buFont typeface="Proxima Nova"/>
              <a:buChar char="-"/>
            </a:pPr>
            <a:r>
              <a:rPr lang="en" sz="1600">
                <a:solidFill>
                  <a:schemeClr val="accent3"/>
                </a:solidFill>
                <a:latin typeface="Proxima Nova"/>
                <a:ea typeface="Proxima Nova"/>
                <a:cs typeface="Proxima Nova"/>
                <a:sym typeface="Proxima Nova"/>
              </a:rPr>
              <a:t>Hip-style roof</a:t>
            </a:r>
            <a:endParaRPr b="1" sz="1600">
              <a:solidFill>
                <a:schemeClr val="accent3"/>
              </a:solidFill>
              <a:latin typeface="Proxima Nova"/>
              <a:ea typeface="Proxima Nova"/>
              <a:cs typeface="Proxima Nova"/>
              <a:sym typeface="Proxima Nova"/>
            </a:endParaRPr>
          </a:p>
          <a:p>
            <a:pPr indent="-330200" lvl="0" marL="457200" rtl="0" algn="l">
              <a:spcBef>
                <a:spcPts val="0"/>
              </a:spcBef>
              <a:spcAft>
                <a:spcPts val="0"/>
              </a:spcAft>
              <a:buClr>
                <a:schemeClr val="accent3"/>
              </a:buClr>
              <a:buSzPts val="1600"/>
              <a:buFont typeface="Proxima Nova"/>
              <a:buChar char="-"/>
            </a:pPr>
            <a:r>
              <a:rPr lang="en" sz="1600">
                <a:solidFill>
                  <a:schemeClr val="accent3"/>
                </a:solidFill>
                <a:latin typeface="Proxima Nova"/>
                <a:ea typeface="Proxima Nova"/>
                <a:cs typeface="Proxima Nova"/>
                <a:sym typeface="Proxima Nova"/>
              </a:rPr>
              <a:t>Metal Exterior Covering</a:t>
            </a:r>
            <a:endParaRPr sz="1600">
              <a:solidFill>
                <a:schemeClr val="accent3"/>
              </a:solidFill>
              <a:latin typeface="Proxima Nova"/>
              <a:ea typeface="Proxima Nova"/>
              <a:cs typeface="Proxima Nova"/>
              <a:sym typeface="Proxima Nova"/>
            </a:endParaRPr>
          </a:p>
          <a:p>
            <a:pPr indent="-330200" lvl="0" marL="457200" rtl="0" algn="l">
              <a:spcBef>
                <a:spcPts val="0"/>
              </a:spcBef>
              <a:spcAft>
                <a:spcPts val="0"/>
              </a:spcAft>
              <a:buClr>
                <a:schemeClr val="accent3"/>
              </a:buClr>
              <a:buSzPts val="1600"/>
              <a:buFont typeface="Proxima Nova"/>
              <a:buChar char="-"/>
            </a:pPr>
            <a:r>
              <a:rPr lang="en" sz="1600">
                <a:solidFill>
                  <a:schemeClr val="accent3"/>
                </a:solidFill>
                <a:latin typeface="Proxima Nova"/>
                <a:ea typeface="Proxima Nova"/>
                <a:cs typeface="Proxima Nova"/>
                <a:sym typeface="Proxima Nova"/>
              </a:rPr>
              <a:t>Stone Masonry Veneer</a:t>
            </a:r>
            <a:endParaRPr sz="16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b="1" sz="1600">
              <a:solidFill>
                <a:schemeClr val="dk2"/>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dk2"/>
                </a:solidFill>
                <a:latin typeface="Proxima Nova"/>
                <a:ea typeface="Proxima Nova"/>
                <a:cs typeface="Proxima Nova"/>
                <a:sym typeface="Proxima Nova"/>
              </a:rPr>
              <a:t>WHEN TO SELL?</a:t>
            </a:r>
            <a:endParaRPr b="1" sz="1600">
              <a:solidFill>
                <a:schemeClr val="lt2"/>
              </a:solidFill>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Summer (June-July)</a:t>
            </a:r>
            <a:endParaRPr sz="1700">
              <a:solidFill>
                <a:schemeClr val="accent3"/>
              </a:solidFill>
              <a:latin typeface="Proxima Nova"/>
              <a:ea typeface="Proxima Nova"/>
              <a:cs typeface="Proxima Nova"/>
              <a:sym typeface="Proxima Nova"/>
            </a:endParaRPr>
          </a:p>
        </p:txBody>
      </p:sp>
      <p:sp>
        <p:nvSpPr>
          <p:cNvPr id="271" name="Google Shape;271;p34"/>
          <p:cNvSpPr/>
          <p:nvPr/>
        </p:nvSpPr>
        <p:spPr>
          <a:xfrm>
            <a:off x="380550" y="4320125"/>
            <a:ext cx="8382900" cy="577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rPr>
              <a:t>Ensure that renovations lead to much higher quality</a:t>
            </a:r>
            <a:r>
              <a:rPr b="1" lang="en" sz="1500">
                <a:solidFill>
                  <a:schemeClr val="dk2"/>
                </a:solidFill>
              </a:rPr>
              <a:t> </a:t>
            </a:r>
            <a:endParaRPr b="1" sz="1500">
              <a:solidFill>
                <a:schemeClr val="dk2"/>
              </a:solidFill>
            </a:endParaRPr>
          </a:p>
          <a:p>
            <a:pPr indent="0" lvl="0" marL="0" rtl="0" algn="ctr">
              <a:spcBef>
                <a:spcPts val="0"/>
              </a:spcBef>
              <a:spcAft>
                <a:spcPts val="0"/>
              </a:spcAft>
              <a:buNone/>
            </a:pPr>
            <a:r>
              <a:rPr lang="en" sz="1100"/>
              <a:t>Big houses + Excellent quality leads to disproportionately higher sale price.</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0" name="Google Shape;8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Arial"/>
              <a:buChar char="●"/>
            </a:pPr>
            <a:r>
              <a:rPr b="1" lang="en"/>
              <a:t>Seller’s Market: </a:t>
            </a:r>
            <a:r>
              <a:rPr lang="en"/>
              <a:t> </a:t>
            </a:r>
            <a:endParaRPr/>
          </a:p>
          <a:p>
            <a:pPr indent="-317500" lvl="1" marL="914400" rtl="0" algn="l">
              <a:lnSpc>
                <a:spcPct val="115000"/>
              </a:lnSpc>
              <a:spcBef>
                <a:spcPts val="300"/>
              </a:spcBef>
              <a:spcAft>
                <a:spcPts val="0"/>
              </a:spcAft>
              <a:buSzPts val="1400"/>
              <a:buChar char="○"/>
            </a:pPr>
            <a:r>
              <a:rPr lang="en"/>
              <a:t>3.9% Increase in Y-o-Y House Prices (2018)</a:t>
            </a:r>
            <a:endParaRPr/>
          </a:p>
          <a:p>
            <a:pPr indent="-317500" lvl="1" marL="914400" rtl="0" algn="l">
              <a:lnSpc>
                <a:spcPct val="115000"/>
              </a:lnSpc>
              <a:spcBef>
                <a:spcPts val="300"/>
              </a:spcBef>
              <a:spcAft>
                <a:spcPts val="0"/>
              </a:spcAft>
              <a:buSzPts val="1400"/>
              <a:buChar char="○"/>
            </a:pPr>
            <a:r>
              <a:rPr lang="en"/>
              <a:t>Overall Increase in Number of Houses Sold</a:t>
            </a:r>
            <a:endParaRPr/>
          </a:p>
          <a:p>
            <a:pPr indent="-304800" lvl="0" marL="457200" rtl="0" algn="l">
              <a:lnSpc>
                <a:spcPct val="115000"/>
              </a:lnSpc>
              <a:spcBef>
                <a:spcPts val="300"/>
              </a:spcBef>
              <a:spcAft>
                <a:spcPts val="0"/>
              </a:spcAft>
              <a:buSzPts val="1200"/>
              <a:buFont typeface="Arial"/>
              <a:buChar char="●"/>
            </a:pPr>
            <a:r>
              <a:rPr b="1" lang="en"/>
              <a:t>Booming Home Sales in Ames</a:t>
            </a:r>
            <a:r>
              <a:rPr b="1" lang="en"/>
              <a:t>:  </a:t>
            </a:r>
            <a:endParaRPr b="1"/>
          </a:p>
          <a:p>
            <a:pPr indent="-317500" lvl="1" marL="914400" rtl="0" algn="l">
              <a:lnSpc>
                <a:spcPct val="115000"/>
              </a:lnSpc>
              <a:spcBef>
                <a:spcPts val="300"/>
              </a:spcBef>
              <a:spcAft>
                <a:spcPts val="0"/>
              </a:spcAft>
              <a:buSzPts val="1400"/>
              <a:buChar char="○"/>
            </a:pPr>
            <a:r>
              <a:rPr lang="en"/>
              <a:t>9.4% Increase in Y-o-Y Number of Houses Sold</a:t>
            </a:r>
            <a:endParaRPr/>
          </a:p>
          <a:p>
            <a:pPr indent="-304800" lvl="0" marL="457200" rtl="0" algn="l">
              <a:lnSpc>
                <a:spcPct val="115000"/>
              </a:lnSpc>
              <a:spcBef>
                <a:spcPts val="300"/>
              </a:spcBef>
              <a:spcAft>
                <a:spcPts val="0"/>
              </a:spcAft>
              <a:buSzPts val="1200"/>
              <a:buFont typeface="Arial"/>
              <a:buChar char="●"/>
            </a:pPr>
            <a:r>
              <a:rPr b="1" lang="en"/>
              <a:t>Highly Profitable:</a:t>
            </a:r>
            <a:endParaRPr b="1"/>
          </a:p>
          <a:p>
            <a:pPr indent="-304800" lvl="1" marL="914400" rtl="0" algn="l">
              <a:lnSpc>
                <a:spcPct val="115000"/>
              </a:lnSpc>
              <a:spcBef>
                <a:spcPts val="300"/>
              </a:spcBef>
              <a:spcAft>
                <a:spcPts val="0"/>
              </a:spcAft>
              <a:buSzPts val="1200"/>
              <a:buFont typeface="Arial"/>
              <a:buChar char="○"/>
            </a:pPr>
            <a:r>
              <a:rPr lang="en"/>
              <a:t>Cheap renovation and remodelling costs</a:t>
            </a:r>
            <a:endParaRPr/>
          </a:p>
          <a:p>
            <a:pPr indent="-304800" lvl="1" marL="914400" rtl="0" algn="l">
              <a:lnSpc>
                <a:spcPct val="115000"/>
              </a:lnSpc>
              <a:spcBef>
                <a:spcPts val="300"/>
              </a:spcBef>
              <a:spcAft>
                <a:spcPts val="0"/>
              </a:spcAft>
              <a:buSzPts val="1200"/>
              <a:buFont typeface="Arial"/>
              <a:buChar char="○"/>
            </a:pPr>
            <a:r>
              <a:rPr lang="en"/>
              <a:t>Average flip earns an average of US$ 54K </a:t>
            </a:r>
            <a:endParaRPr/>
          </a:p>
          <a:p>
            <a:pPr indent="-317500" lvl="1" marL="914400" rtl="0" algn="l">
              <a:lnSpc>
                <a:spcPct val="115000"/>
              </a:lnSpc>
              <a:spcBef>
                <a:spcPts val="300"/>
              </a:spcBef>
              <a:spcAft>
                <a:spcPts val="300"/>
              </a:spcAft>
              <a:buSzPts val="1400"/>
              <a:buChar char="○"/>
            </a:pPr>
            <a:r>
              <a:rPr lang="en"/>
              <a:t>Top 50 cities in United States for profiting from house flips</a:t>
            </a:r>
            <a:endParaRPr/>
          </a:p>
        </p:txBody>
      </p:sp>
      <p:sp>
        <p:nvSpPr>
          <p:cNvPr id="81" name="Google Shape;81;p15"/>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Iowa? Why Ames?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87" name="Google Shape;87;p16"/>
          <p:cNvSpPr txBox="1"/>
          <p:nvPr>
            <p:ph idx="1" type="body"/>
          </p:nvPr>
        </p:nvSpPr>
        <p:spPr>
          <a:xfrm>
            <a:off x="65100" y="988450"/>
            <a:ext cx="9013800" cy="44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200">
                <a:solidFill>
                  <a:schemeClr val="accent5"/>
                </a:solidFill>
              </a:rPr>
              <a:t>Identify key driving factors for maximising returns </a:t>
            </a:r>
            <a:br>
              <a:rPr b="1" lang="en" sz="2200">
                <a:solidFill>
                  <a:schemeClr val="accent5"/>
                </a:solidFill>
              </a:rPr>
            </a:br>
            <a:r>
              <a:rPr b="1" lang="en" sz="2200">
                <a:solidFill>
                  <a:schemeClr val="accent5"/>
                </a:solidFill>
              </a:rPr>
              <a:t>from house flipping activities</a:t>
            </a:r>
            <a:endParaRPr b="1" sz="2200">
              <a:solidFill>
                <a:schemeClr val="accent5"/>
              </a:solidFill>
            </a:endParaRPr>
          </a:p>
        </p:txBody>
      </p:sp>
      <p:sp>
        <p:nvSpPr>
          <p:cNvPr id="88" name="Google Shape;88;p16"/>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we trying to address?</a:t>
            </a:r>
            <a:endParaRPr/>
          </a:p>
        </p:txBody>
      </p:sp>
      <p:pic>
        <p:nvPicPr>
          <p:cNvPr id="89" name="Google Shape;89;p16"/>
          <p:cNvPicPr preferRelativeResize="0"/>
          <p:nvPr/>
        </p:nvPicPr>
        <p:blipFill>
          <a:blip r:embed="rId3">
            <a:alphaModFix/>
          </a:blip>
          <a:stretch>
            <a:fillRect/>
          </a:stretch>
        </p:blipFill>
        <p:spPr>
          <a:xfrm>
            <a:off x="3456739" y="2136893"/>
            <a:ext cx="2230525" cy="1291706"/>
          </a:xfrm>
          <a:prstGeom prst="rect">
            <a:avLst/>
          </a:prstGeom>
          <a:noFill/>
          <a:ln>
            <a:noFill/>
          </a:ln>
        </p:spPr>
      </p:pic>
      <p:sp>
        <p:nvSpPr>
          <p:cNvPr id="90" name="Google Shape;90;p16"/>
          <p:cNvSpPr txBox="1"/>
          <p:nvPr/>
        </p:nvSpPr>
        <p:spPr>
          <a:xfrm>
            <a:off x="6665175" y="3316450"/>
            <a:ext cx="15090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Fence</a:t>
            </a:r>
            <a:endParaRPr b="1">
              <a:solidFill>
                <a:srgbClr val="FFFFFF"/>
              </a:solidFill>
              <a:latin typeface="Proxima Nova"/>
              <a:ea typeface="Proxima Nova"/>
              <a:cs typeface="Proxima Nova"/>
              <a:sym typeface="Proxima Nova"/>
            </a:endParaRPr>
          </a:p>
        </p:txBody>
      </p:sp>
      <p:sp>
        <p:nvSpPr>
          <p:cNvPr id="91" name="Google Shape;91;p16"/>
          <p:cNvSpPr txBox="1"/>
          <p:nvPr/>
        </p:nvSpPr>
        <p:spPr>
          <a:xfrm>
            <a:off x="2875400" y="4507375"/>
            <a:ext cx="15090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Porch</a:t>
            </a:r>
            <a:endParaRPr b="1">
              <a:solidFill>
                <a:srgbClr val="FFFFFF"/>
              </a:solidFill>
              <a:latin typeface="Proxima Nova"/>
              <a:ea typeface="Proxima Nova"/>
              <a:cs typeface="Proxima Nova"/>
              <a:sym typeface="Proxima Nova"/>
            </a:endParaRPr>
          </a:p>
        </p:txBody>
      </p:sp>
      <p:pic>
        <p:nvPicPr>
          <p:cNvPr id="92" name="Google Shape;92;p16"/>
          <p:cNvPicPr preferRelativeResize="0"/>
          <p:nvPr/>
        </p:nvPicPr>
        <p:blipFill>
          <a:blip r:embed="rId4">
            <a:alphaModFix/>
          </a:blip>
          <a:stretch>
            <a:fillRect/>
          </a:stretch>
        </p:blipFill>
        <p:spPr>
          <a:xfrm>
            <a:off x="6401872" y="2141866"/>
            <a:ext cx="2035600" cy="1415082"/>
          </a:xfrm>
          <a:prstGeom prst="rect">
            <a:avLst/>
          </a:prstGeom>
          <a:noFill/>
          <a:ln>
            <a:noFill/>
          </a:ln>
        </p:spPr>
      </p:pic>
      <p:pic>
        <p:nvPicPr>
          <p:cNvPr id="93" name="Google Shape;93;p16"/>
          <p:cNvPicPr preferRelativeResize="0"/>
          <p:nvPr/>
        </p:nvPicPr>
        <p:blipFill>
          <a:blip r:embed="rId5">
            <a:alphaModFix/>
          </a:blip>
          <a:stretch>
            <a:fillRect/>
          </a:stretch>
        </p:blipFill>
        <p:spPr>
          <a:xfrm>
            <a:off x="580000" y="2141724"/>
            <a:ext cx="2393200" cy="1323400"/>
          </a:xfrm>
          <a:prstGeom prst="rect">
            <a:avLst/>
          </a:prstGeom>
          <a:noFill/>
          <a:ln>
            <a:noFill/>
          </a:ln>
        </p:spPr>
      </p:pic>
      <p:sp>
        <p:nvSpPr>
          <p:cNvPr id="94" name="Google Shape;94;p16"/>
          <p:cNvSpPr txBox="1"/>
          <p:nvPr/>
        </p:nvSpPr>
        <p:spPr>
          <a:xfrm>
            <a:off x="457800" y="3662300"/>
            <a:ext cx="27960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5" name="Google Shape;95;p16"/>
          <p:cNvSpPr txBox="1"/>
          <p:nvPr/>
        </p:nvSpPr>
        <p:spPr>
          <a:xfrm>
            <a:off x="457800" y="3706950"/>
            <a:ext cx="2637600" cy="5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WHAT TO </a:t>
            </a:r>
            <a:endParaRPr b="1" sz="23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b="1" lang="en" sz="1900">
                <a:solidFill>
                  <a:schemeClr val="dk2"/>
                </a:solidFill>
                <a:latin typeface="Proxima Nova"/>
                <a:ea typeface="Proxima Nova"/>
                <a:cs typeface="Proxima Nova"/>
                <a:sym typeface="Proxima Nova"/>
              </a:rPr>
              <a:t>BUY</a:t>
            </a:r>
            <a:endParaRPr b="1" sz="1900">
              <a:solidFill>
                <a:schemeClr val="dk2"/>
              </a:solidFill>
              <a:latin typeface="Proxima Nova"/>
              <a:ea typeface="Proxima Nova"/>
              <a:cs typeface="Proxima Nova"/>
              <a:sym typeface="Proxima Nova"/>
            </a:endParaRPr>
          </a:p>
        </p:txBody>
      </p:sp>
      <p:sp>
        <p:nvSpPr>
          <p:cNvPr id="96" name="Google Shape;96;p16"/>
          <p:cNvSpPr txBox="1"/>
          <p:nvPr/>
        </p:nvSpPr>
        <p:spPr>
          <a:xfrm>
            <a:off x="3253188" y="3708800"/>
            <a:ext cx="2637600" cy="5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HOW TO </a:t>
            </a:r>
            <a:endParaRPr b="1">
              <a:latin typeface="Proxima Nova"/>
              <a:ea typeface="Proxima Nova"/>
              <a:cs typeface="Proxima Nova"/>
              <a:sym typeface="Proxima Nova"/>
            </a:endParaRPr>
          </a:p>
          <a:p>
            <a:pPr indent="0" lvl="0" marL="0" rtl="0" algn="ctr">
              <a:spcBef>
                <a:spcPts val="0"/>
              </a:spcBef>
              <a:spcAft>
                <a:spcPts val="0"/>
              </a:spcAft>
              <a:buNone/>
            </a:pPr>
            <a:r>
              <a:rPr b="1" lang="en" sz="1900">
                <a:solidFill>
                  <a:schemeClr val="dk2"/>
                </a:solidFill>
                <a:latin typeface="Proxima Nova"/>
                <a:ea typeface="Proxima Nova"/>
                <a:cs typeface="Proxima Nova"/>
                <a:sym typeface="Proxima Nova"/>
              </a:rPr>
              <a:t>RENOVATE</a:t>
            </a:r>
            <a:endParaRPr b="1" sz="1900">
              <a:solidFill>
                <a:schemeClr val="dk2"/>
              </a:solidFill>
              <a:latin typeface="Proxima Nova"/>
              <a:ea typeface="Proxima Nova"/>
              <a:cs typeface="Proxima Nova"/>
              <a:sym typeface="Proxima Nova"/>
            </a:endParaRPr>
          </a:p>
          <a:p>
            <a:pPr indent="0" lvl="0" marL="0" rtl="0" algn="ctr">
              <a:spcBef>
                <a:spcPts val="0"/>
              </a:spcBef>
              <a:spcAft>
                <a:spcPts val="0"/>
              </a:spcAft>
              <a:buNone/>
            </a:pPr>
            <a:r>
              <a:t/>
            </a:r>
            <a:endParaRPr b="1">
              <a:solidFill>
                <a:schemeClr val="dk2"/>
              </a:solidFill>
              <a:latin typeface="Proxima Nova"/>
              <a:ea typeface="Proxima Nova"/>
              <a:cs typeface="Proxima Nova"/>
              <a:sym typeface="Proxima Nova"/>
            </a:endParaRPr>
          </a:p>
        </p:txBody>
      </p:sp>
      <p:sp>
        <p:nvSpPr>
          <p:cNvPr id="97" name="Google Shape;97;p16"/>
          <p:cNvSpPr txBox="1"/>
          <p:nvPr/>
        </p:nvSpPr>
        <p:spPr>
          <a:xfrm>
            <a:off x="6100888" y="3708800"/>
            <a:ext cx="2637600" cy="5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WHEN TO</a:t>
            </a:r>
            <a:endParaRPr b="1">
              <a:latin typeface="Proxima Nova"/>
              <a:ea typeface="Proxima Nova"/>
              <a:cs typeface="Proxima Nova"/>
              <a:sym typeface="Proxima Nova"/>
            </a:endParaRPr>
          </a:p>
          <a:p>
            <a:pPr indent="0" lvl="0" marL="0" rtl="0" algn="ctr">
              <a:spcBef>
                <a:spcPts val="0"/>
              </a:spcBef>
              <a:spcAft>
                <a:spcPts val="0"/>
              </a:spcAft>
              <a:buNone/>
            </a:pPr>
            <a:r>
              <a:rPr b="1" lang="en" sz="1900">
                <a:solidFill>
                  <a:schemeClr val="dk2"/>
                </a:solidFill>
                <a:latin typeface="Proxima Nova"/>
                <a:ea typeface="Proxima Nova"/>
                <a:cs typeface="Proxima Nova"/>
                <a:sym typeface="Proxima Nova"/>
              </a:rPr>
              <a:t>SELL</a:t>
            </a:r>
            <a:endParaRPr b="1" sz="1900">
              <a:solidFill>
                <a:schemeClr val="dk2"/>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03" name="Google Shape;103;p17"/>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are we going to do it?</a:t>
            </a:r>
            <a:endParaRPr/>
          </a:p>
        </p:txBody>
      </p:sp>
      <p:pic>
        <p:nvPicPr>
          <p:cNvPr id="104" name="Google Shape;104;p17"/>
          <p:cNvPicPr preferRelativeResize="0"/>
          <p:nvPr/>
        </p:nvPicPr>
        <p:blipFill>
          <a:blip r:embed="rId3">
            <a:alphaModFix/>
          </a:blip>
          <a:stretch>
            <a:fillRect/>
          </a:stretch>
        </p:blipFill>
        <p:spPr>
          <a:xfrm>
            <a:off x="1558769" y="996050"/>
            <a:ext cx="6026462" cy="3780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110" name="Google Shape;11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AutoNum type="arabicPeriod"/>
            </a:pPr>
            <a:r>
              <a:rPr b="1" lang="en" sz="1600">
                <a:latin typeface="Open Sans"/>
                <a:ea typeface="Open Sans"/>
                <a:cs typeface="Open Sans"/>
                <a:sym typeface="Open Sans"/>
              </a:rPr>
              <a:t>Data Preparation</a:t>
            </a:r>
            <a:endParaRPr b="1" sz="1600">
              <a:latin typeface="Open Sans"/>
              <a:ea typeface="Open Sans"/>
              <a:cs typeface="Open Sans"/>
              <a:sym typeface="Open Sans"/>
            </a:endParaRPr>
          </a:p>
          <a:p>
            <a:pPr indent="-311150" lvl="1" marL="914400" rtl="0" algn="l">
              <a:spcBef>
                <a:spcPts val="1000"/>
              </a:spcBef>
              <a:spcAft>
                <a:spcPts val="0"/>
              </a:spcAft>
              <a:buClr>
                <a:srgbClr val="000000"/>
              </a:buClr>
              <a:buSzPts val="1300"/>
              <a:buFont typeface="Open Sans"/>
              <a:buAutoNum type="alphaLcPeriod"/>
            </a:pPr>
            <a:r>
              <a:rPr lang="en" sz="1300">
                <a:solidFill>
                  <a:srgbClr val="000000"/>
                </a:solidFill>
                <a:latin typeface="Open Sans"/>
                <a:ea typeface="Open Sans"/>
                <a:cs typeface="Open Sans"/>
                <a:sym typeface="Open Sans"/>
              </a:rPr>
              <a:t>Data Cleaning</a:t>
            </a:r>
            <a:endParaRPr sz="1300">
              <a:solidFill>
                <a:srgbClr val="000000"/>
              </a:solidFill>
              <a:latin typeface="Open Sans"/>
              <a:ea typeface="Open Sans"/>
              <a:cs typeface="Open Sans"/>
              <a:sym typeface="Open Sans"/>
            </a:endParaRPr>
          </a:p>
          <a:p>
            <a:pPr indent="-311150" lvl="1" marL="914400" rtl="0" algn="l">
              <a:spcBef>
                <a:spcPts val="0"/>
              </a:spcBef>
              <a:spcAft>
                <a:spcPts val="0"/>
              </a:spcAft>
              <a:buClr>
                <a:srgbClr val="000000"/>
              </a:buClr>
              <a:buSzPts val="1300"/>
              <a:buFont typeface="Open Sans"/>
              <a:buAutoNum type="alphaLcPeriod"/>
            </a:pPr>
            <a:r>
              <a:rPr lang="en" sz="1300">
                <a:solidFill>
                  <a:srgbClr val="000000"/>
                </a:solidFill>
                <a:latin typeface="Open Sans"/>
                <a:ea typeface="Open Sans"/>
                <a:cs typeface="Open Sans"/>
                <a:sym typeface="Open Sans"/>
              </a:rPr>
              <a:t>Exploratory Data Analysis</a:t>
            </a:r>
            <a:endParaRPr sz="1300">
              <a:solidFill>
                <a:srgbClr val="000000"/>
              </a:solidFill>
              <a:latin typeface="Open Sans"/>
              <a:ea typeface="Open Sans"/>
              <a:cs typeface="Open Sans"/>
              <a:sym typeface="Open Sans"/>
            </a:endParaRPr>
          </a:p>
          <a:p>
            <a:pPr indent="-330200" lvl="0" marL="457200" rtl="0" algn="l">
              <a:spcBef>
                <a:spcPts val="0"/>
              </a:spcBef>
              <a:spcAft>
                <a:spcPts val="0"/>
              </a:spcAft>
              <a:buSzPts val="1600"/>
              <a:buFont typeface="Open Sans"/>
              <a:buAutoNum type="arabicPeriod"/>
            </a:pPr>
            <a:r>
              <a:rPr b="1" lang="en" sz="1600">
                <a:latin typeface="Open Sans"/>
                <a:ea typeface="Open Sans"/>
                <a:cs typeface="Open Sans"/>
                <a:sym typeface="Open Sans"/>
              </a:rPr>
              <a:t>Exploratory Visualizations</a:t>
            </a:r>
            <a:endParaRPr b="1" sz="1600">
              <a:latin typeface="Open Sans"/>
              <a:ea typeface="Open Sans"/>
              <a:cs typeface="Open Sans"/>
              <a:sym typeface="Open Sans"/>
            </a:endParaRPr>
          </a:p>
          <a:p>
            <a:pPr indent="-311150" lvl="1" marL="914400" rtl="0" algn="l">
              <a:spcBef>
                <a:spcPts val="1000"/>
              </a:spcBef>
              <a:spcAft>
                <a:spcPts val="0"/>
              </a:spcAft>
              <a:buClr>
                <a:srgbClr val="000000"/>
              </a:buClr>
              <a:buSzPts val="1300"/>
              <a:buFont typeface="Open Sans"/>
              <a:buAutoNum type="alphaLcPeriod"/>
            </a:pPr>
            <a:r>
              <a:rPr lang="en" sz="1300">
                <a:solidFill>
                  <a:srgbClr val="000000"/>
                </a:solidFill>
                <a:latin typeface="Open Sans"/>
                <a:ea typeface="Open Sans"/>
                <a:cs typeface="Open Sans"/>
                <a:sym typeface="Open Sans"/>
              </a:rPr>
              <a:t>Correlations with Dependent Variable</a:t>
            </a:r>
            <a:endParaRPr sz="1300">
              <a:solidFill>
                <a:srgbClr val="000000"/>
              </a:solidFill>
              <a:latin typeface="Open Sans"/>
              <a:ea typeface="Open Sans"/>
              <a:cs typeface="Open Sans"/>
              <a:sym typeface="Open Sans"/>
            </a:endParaRPr>
          </a:p>
          <a:p>
            <a:pPr indent="-311150" lvl="1" marL="914400" rtl="0" algn="l">
              <a:spcBef>
                <a:spcPts val="0"/>
              </a:spcBef>
              <a:spcAft>
                <a:spcPts val="0"/>
              </a:spcAft>
              <a:buClr>
                <a:srgbClr val="000000"/>
              </a:buClr>
              <a:buSzPts val="1300"/>
              <a:buFont typeface="Open Sans"/>
              <a:buAutoNum type="alphaLcPeriod"/>
            </a:pPr>
            <a:r>
              <a:rPr lang="en" sz="1300">
                <a:solidFill>
                  <a:srgbClr val="000000"/>
                </a:solidFill>
                <a:latin typeface="Open Sans"/>
                <a:ea typeface="Open Sans"/>
                <a:cs typeface="Open Sans"/>
                <a:sym typeface="Open Sans"/>
              </a:rPr>
              <a:t>Multicollinearity</a:t>
            </a:r>
            <a:endParaRPr sz="1300">
              <a:solidFill>
                <a:srgbClr val="000000"/>
              </a:solidFill>
              <a:latin typeface="Open Sans"/>
              <a:ea typeface="Open Sans"/>
              <a:cs typeface="Open Sans"/>
              <a:sym typeface="Open Sans"/>
            </a:endParaRPr>
          </a:p>
          <a:p>
            <a:pPr indent="-311150" lvl="1" marL="914400" rtl="0" algn="l">
              <a:spcBef>
                <a:spcPts val="0"/>
              </a:spcBef>
              <a:spcAft>
                <a:spcPts val="0"/>
              </a:spcAft>
              <a:buClr>
                <a:srgbClr val="000000"/>
              </a:buClr>
              <a:buSzPts val="1300"/>
              <a:buFont typeface="Open Sans"/>
              <a:buAutoNum type="alphaLcPeriod"/>
            </a:pPr>
            <a:r>
              <a:rPr lang="en" sz="1300">
                <a:solidFill>
                  <a:srgbClr val="000000"/>
                </a:solidFill>
                <a:latin typeface="Open Sans"/>
                <a:ea typeface="Open Sans"/>
                <a:cs typeface="Open Sans"/>
                <a:sym typeface="Open Sans"/>
              </a:rPr>
              <a:t>Skewness</a:t>
            </a:r>
            <a:endParaRPr sz="1300">
              <a:solidFill>
                <a:srgbClr val="000000"/>
              </a:solidFill>
              <a:latin typeface="Open Sans"/>
              <a:ea typeface="Open Sans"/>
              <a:cs typeface="Open Sans"/>
              <a:sym typeface="Open Sans"/>
            </a:endParaRPr>
          </a:p>
          <a:p>
            <a:pPr indent="-330200" lvl="0" marL="457200" rtl="0" algn="l">
              <a:spcBef>
                <a:spcPts val="0"/>
              </a:spcBef>
              <a:spcAft>
                <a:spcPts val="0"/>
              </a:spcAft>
              <a:buSzPts val="1600"/>
              <a:buFont typeface="Open Sans"/>
              <a:buAutoNum type="arabicPeriod"/>
            </a:pPr>
            <a:r>
              <a:rPr b="1" lang="en" sz="1600">
                <a:latin typeface="Open Sans"/>
                <a:ea typeface="Open Sans"/>
                <a:cs typeface="Open Sans"/>
                <a:sym typeface="Open Sans"/>
              </a:rPr>
              <a:t>Modeling and Testing</a:t>
            </a:r>
            <a:endParaRPr b="1" sz="1600">
              <a:latin typeface="Open Sans"/>
              <a:ea typeface="Open Sans"/>
              <a:cs typeface="Open Sans"/>
              <a:sym typeface="Open Sans"/>
            </a:endParaRPr>
          </a:p>
          <a:p>
            <a:pPr indent="-330200" lvl="0" marL="457200" rtl="0" algn="l">
              <a:spcBef>
                <a:spcPts val="1000"/>
              </a:spcBef>
              <a:spcAft>
                <a:spcPts val="0"/>
              </a:spcAft>
              <a:buSzPts val="1600"/>
              <a:buFont typeface="Open Sans"/>
              <a:buAutoNum type="arabicPeriod"/>
            </a:pPr>
            <a:r>
              <a:rPr b="1" lang="en" sz="1600">
                <a:latin typeface="Open Sans"/>
                <a:ea typeface="Open Sans"/>
                <a:cs typeface="Open Sans"/>
                <a:sym typeface="Open Sans"/>
              </a:rPr>
              <a:t>Inferential Visualizations</a:t>
            </a:r>
            <a:endParaRPr b="1" sz="1600">
              <a:latin typeface="Open Sans"/>
              <a:ea typeface="Open Sans"/>
              <a:cs typeface="Open Sans"/>
              <a:sym typeface="Open Sans"/>
            </a:endParaRPr>
          </a:p>
          <a:p>
            <a:pPr indent="-330200" lvl="0" marL="457200" rtl="0" algn="l">
              <a:spcBef>
                <a:spcPts val="1000"/>
              </a:spcBef>
              <a:spcAft>
                <a:spcPts val="1000"/>
              </a:spcAft>
              <a:buSzPts val="1600"/>
              <a:buFont typeface="Open Sans"/>
              <a:buAutoNum type="arabicPeriod"/>
            </a:pPr>
            <a:r>
              <a:rPr b="1" lang="en" sz="1600">
                <a:latin typeface="Open Sans"/>
                <a:ea typeface="Open Sans"/>
                <a:cs typeface="Open Sans"/>
                <a:sym typeface="Open Sans"/>
              </a:rPr>
              <a:t>Conclusion &amp; Recommendations</a:t>
            </a:r>
            <a:endParaRPr b="1" sz="1600">
              <a:latin typeface="Open Sans"/>
              <a:ea typeface="Open Sans"/>
              <a:cs typeface="Open Sans"/>
              <a:sym typeface="Open Sans"/>
            </a:endParaRPr>
          </a:p>
        </p:txBody>
      </p:sp>
      <p:sp>
        <p:nvSpPr>
          <p:cNvPr id="111" name="Google Shape;111;p18"/>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End-to-end management of project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p:txBody>
      </p:sp>
      <p:pic>
        <p:nvPicPr>
          <p:cNvPr id="117" name="Google Shape;117;p19"/>
          <p:cNvPicPr preferRelativeResize="0"/>
          <p:nvPr/>
        </p:nvPicPr>
        <p:blipFill>
          <a:blip r:embed="rId3">
            <a:alphaModFix/>
          </a:blip>
          <a:stretch>
            <a:fillRect/>
          </a:stretch>
        </p:blipFill>
        <p:spPr>
          <a:xfrm>
            <a:off x="606828" y="1115025"/>
            <a:ext cx="3276099" cy="1151738"/>
          </a:xfrm>
          <a:prstGeom prst="rect">
            <a:avLst/>
          </a:prstGeom>
          <a:noFill/>
          <a:ln>
            <a:noFill/>
          </a:ln>
        </p:spPr>
      </p:pic>
      <p:pic>
        <p:nvPicPr>
          <p:cNvPr id="118" name="Google Shape;118;p19"/>
          <p:cNvPicPr preferRelativeResize="0"/>
          <p:nvPr/>
        </p:nvPicPr>
        <p:blipFill>
          <a:blip r:embed="rId4">
            <a:alphaModFix/>
          </a:blip>
          <a:stretch>
            <a:fillRect/>
          </a:stretch>
        </p:blipFill>
        <p:spPr>
          <a:xfrm>
            <a:off x="482038" y="3640800"/>
            <a:ext cx="3102125" cy="1085400"/>
          </a:xfrm>
          <a:prstGeom prst="rect">
            <a:avLst/>
          </a:prstGeom>
          <a:noFill/>
          <a:ln>
            <a:noFill/>
          </a:ln>
        </p:spPr>
      </p:pic>
      <p:pic>
        <p:nvPicPr>
          <p:cNvPr id="119" name="Google Shape;119;p19"/>
          <p:cNvPicPr preferRelativeResize="0"/>
          <p:nvPr/>
        </p:nvPicPr>
        <p:blipFill>
          <a:blip r:embed="rId5">
            <a:alphaModFix/>
          </a:blip>
          <a:stretch>
            <a:fillRect/>
          </a:stretch>
        </p:blipFill>
        <p:spPr>
          <a:xfrm>
            <a:off x="5361225" y="2249800"/>
            <a:ext cx="1805099" cy="1251459"/>
          </a:xfrm>
          <a:prstGeom prst="rect">
            <a:avLst/>
          </a:prstGeom>
          <a:noFill/>
          <a:ln>
            <a:noFill/>
          </a:ln>
        </p:spPr>
      </p:pic>
      <p:pic>
        <p:nvPicPr>
          <p:cNvPr id="120" name="Google Shape;120;p19"/>
          <p:cNvPicPr preferRelativeResize="0"/>
          <p:nvPr/>
        </p:nvPicPr>
        <p:blipFill>
          <a:blip r:embed="rId6">
            <a:alphaModFix/>
          </a:blip>
          <a:stretch>
            <a:fillRect/>
          </a:stretch>
        </p:blipFill>
        <p:spPr>
          <a:xfrm>
            <a:off x="5343850" y="118950"/>
            <a:ext cx="1805099" cy="1775975"/>
          </a:xfrm>
          <a:prstGeom prst="rect">
            <a:avLst/>
          </a:prstGeom>
          <a:noFill/>
          <a:ln>
            <a:noFill/>
          </a:ln>
        </p:spPr>
      </p:pic>
      <p:sp>
        <p:nvSpPr>
          <p:cNvPr id="121" name="Google Shape;121;p19"/>
          <p:cNvSpPr txBox="1"/>
          <p:nvPr/>
        </p:nvSpPr>
        <p:spPr>
          <a:xfrm>
            <a:off x="165900" y="3066600"/>
            <a:ext cx="3734400" cy="5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Categorical - Nominal and Ordinal</a:t>
            </a:r>
            <a:endParaRPr>
              <a:latin typeface="Proxima Nova"/>
              <a:ea typeface="Proxima Nova"/>
              <a:cs typeface="Proxima Nova"/>
              <a:sym typeface="Proxima Nova"/>
            </a:endParaRPr>
          </a:p>
        </p:txBody>
      </p:sp>
      <p:pic>
        <p:nvPicPr>
          <p:cNvPr id="122" name="Google Shape;122;p19"/>
          <p:cNvPicPr preferRelativeResize="0"/>
          <p:nvPr/>
        </p:nvPicPr>
        <p:blipFill>
          <a:blip r:embed="rId7">
            <a:alphaModFix/>
          </a:blip>
          <a:stretch>
            <a:fillRect/>
          </a:stretch>
        </p:blipFill>
        <p:spPr>
          <a:xfrm>
            <a:off x="4858550" y="3640800"/>
            <a:ext cx="1805100" cy="1196497"/>
          </a:xfrm>
          <a:prstGeom prst="rect">
            <a:avLst/>
          </a:prstGeom>
          <a:noFill/>
          <a:ln>
            <a:noFill/>
          </a:ln>
        </p:spPr>
      </p:pic>
      <p:sp>
        <p:nvSpPr>
          <p:cNvPr id="123" name="Google Shape;123;p19"/>
          <p:cNvSpPr txBox="1"/>
          <p:nvPr/>
        </p:nvSpPr>
        <p:spPr>
          <a:xfrm>
            <a:off x="453600" y="2218613"/>
            <a:ext cx="3734400" cy="5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Numerical</a:t>
            </a:r>
            <a:r>
              <a:rPr lang="en">
                <a:latin typeface="Proxima Nova"/>
                <a:ea typeface="Proxima Nova"/>
                <a:cs typeface="Proxima Nova"/>
                <a:sym typeface="Proxima Nova"/>
              </a:rPr>
              <a:t> - Nominal and Ordinal</a:t>
            </a:r>
            <a:endParaRPr>
              <a:latin typeface="Proxima Nova"/>
              <a:ea typeface="Proxima Nova"/>
              <a:cs typeface="Proxima Nova"/>
              <a:sym typeface="Proxima Nova"/>
            </a:endParaRPr>
          </a:p>
        </p:txBody>
      </p:sp>
      <p:sp>
        <p:nvSpPr>
          <p:cNvPr id="124" name="Google Shape;124;p19"/>
          <p:cNvSpPr/>
          <p:nvPr/>
        </p:nvSpPr>
        <p:spPr>
          <a:xfrm rot="-1688892">
            <a:off x="4251482" y="1074916"/>
            <a:ext cx="641012" cy="34440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973296">
            <a:off x="4310123" y="2265981"/>
            <a:ext cx="641124" cy="34462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txBox="1"/>
          <p:nvPr/>
        </p:nvSpPr>
        <p:spPr>
          <a:xfrm>
            <a:off x="3900300" y="2683363"/>
            <a:ext cx="1637400" cy="5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Correlation</a:t>
            </a:r>
            <a:endParaRPr>
              <a:latin typeface="Proxima Nova"/>
              <a:ea typeface="Proxima Nova"/>
              <a:cs typeface="Proxima Nova"/>
              <a:sym typeface="Proxima Nova"/>
            </a:endParaRPr>
          </a:p>
        </p:txBody>
      </p:sp>
      <p:sp>
        <p:nvSpPr>
          <p:cNvPr id="127" name="Google Shape;127;p19"/>
          <p:cNvSpPr txBox="1"/>
          <p:nvPr/>
        </p:nvSpPr>
        <p:spPr>
          <a:xfrm>
            <a:off x="3753300" y="1445213"/>
            <a:ext cx="1637400" cy="5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Spread / Scatter</a:t>
            </a:r>
            <a:endParaRPr>
              <a:latin typeface="Proxima Nova"/>
              <a:ea typeface="Proxima Nova"/>
              <a:cs typeface="Proxima Nova"/>
              <a:sym typeface="Proxima Nova"/>
            </a:endParaRPr>
          </a:p>
        </p:txBody>
      </p:sp>
      <p:sp>
        <p:nvSpPr>
          <p:cNvPr id="128" name="Google Shape;128;p19"/>
          <p:cNvSpPr/>
          <p:nvPr/>
        </p:nvSpPr>
        <p:spPr>
          <a:xfrm rot="173833">
            <a:off x="3935738" y="4011152"/>
            <a:ext cx="641019" cy="34454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classified our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135" name="Google Shape;135;p20"/>
          <p:cNvSpPr txBox="1"/>
          <p:nvPr>
            <p:ph idx="1" type="body"/>
          </p:nvPr>
        </p:nvSpPr>
        <p:spPr>
          <a:xfrm>
            <a:off x="311700" y="1152475"/>
            <a:ext cx="3885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Filling null values with :</a:t>
            </a:r>
            <a:endParaRPr/>
          </a:p>
          <a:p>
            <a:pPr indent="-317500" lvl="1" marL="914400" rtl="0" algn="l">
              <a:spcBef>
                <a:spcPts val="300"/>
              </a:spcBef>
              <a:spcAft>
                <a:spcPts val="0"/>
              </a:spcAft>
              <a:buSzPts val="1400"/>
              <a:buAutoNum type="alphaLcPeriod"/>
            </a:pPr>
            <a:r>
              <a:rPr lang="en"/>
              <a:t>0 for numerical values</a:t>
            </a:r>
            <a:endParaRPr/>
          </a:p>
          <a:p>
            <a:pPr indent="-317500" lvl="1" marL="914400" rtl="0" algn="l">
              <a:spcBef>
                <a:spcPts val="300"/>
              </a:spcBef>
              <a:spcAft>
                <a:spcPts val="0"/>
              </a:spcAft>
              <a:buSzPts val="1400"/>
              <a:buAutoNum type="alphaLcPeriod"/>
            </a:pPr>
            <a:r>
              <a:rPr lang="en"/>
              <a:t>NA for categorical values</a:t>
            </a:r>
            <a:endParaRPr/>
          </a:p>
          <a:p>
            <a:pPr indent="-342900" lvl="0" marL="457200" rtl="0" algn="l">
              <a:spcBef>
                <a:spcPts val="300"/>
              </a:spcBef>
              <a:spcAft>
                <a:spcPts val="300"/>
              </a:spcAft>
              <a:buSzPts val="1800"/>
              <a:buAutoNum type="arabicPeriod"/>
            </a:pPr>
            <a:r>
              <a:rPr lang="en"/>
              <a:t>Changing Ordinal Categorical data to numerical values</a:t>
            </a:r>
            <a:endParaRPr/>
          </a:p>
        </p:txBody>
      </p:sp>
      <p:sp>
        <p:nvSpPr>
          <p:cNvPr id="136" name="Google Shape;136;p20"/>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we prepare our data for modelling?</a:t>
            </a:r>
            <a:endParaRPr/>
          </a:p>
        </p:txBody>
      </p:sp>
      <p:pic>
        <p:nvPicPr>
          <p:cNvPr id="137" name="Google Shape;137;p20"/>
          <p:cNvPicPr preferRelativeResize="0"/>
          <p:nvPr/>
        </p:nvPicPr>
        <p:blipFill>
          <a:blip r:embed="rId3">
            <a:alphaModFix/>
          </a:blip>
          <a:stretch>
            <a:fillRect/>
          </a:stretch>
        </p:blipFill>
        <p:spPr>
          <a:xfrm>
            <a:off x="4309375" y="966324"/>
            <a:ext cx="3573600" cy="2086451"/>
          </a:xfrm>
          <a:prstGeom prst="rect">
            <a:avLst/>
          </a:prstGeom>
          <a:noFill/>
          <a:ln>
            <a:noFill/>
          </a:ln>
        </p:spPr>
      </p:pic>
      <p:pic>
        <p:nvPicPr>
          <p:cNvPr id="138" name="Google Shape;138;p20"/>
          <p:cNvPicPr preferRelativeResize="0"/>
          <p:nvPr/>
        </p:nvPicPr>
        <p:blipFill>
          <a:blip r:embed="rId4">
            <a:alphaModFix/>
          </a:blip>
          <a:stretch>
            <a:fillRect/>
          </a:stretch>
        </p:blipFill>
        <p:spPr>
          <a:xfrm>
            <a:off x="4309375" y="3052775"/>
            <a:ext cx="4261701" cy="1901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197700"/>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Exploration of Data </a:t>
            </a:r>
            <a:endParaRPr/>
          </a:p>
        </p:txBody>
      </p:sp>
      <p:sp>
        <p:nvSpPr>
          <p:cNvPr id="144" name="Google Shape;144;p21"/>
          <p:cNvSpPr txBox="1"/>
          <p:nvPr>
            <p:ph idx="1" type="body"/>
          </p:nvPr>
        </p:nvSpPr>
        <p:spPr>
          <a:xfrm>
            <a:off x="311700" y="1152475"/>
            <a:ext cx="3477600" cy="3416400"/>
          </a:xfrm>
          <a:prstGeom prst="rect">
            <a:avLst/>
          </a:prstGeom>
        </p:spPr>
        <p:txBody>
          <a:bodyPr anchorCtr="0" anchor="t" bIns="91425" lIns="91425" spcFirstLastPara="1" rIns="91425" wrap="square" tIns="91425">
            <a:noAutofit/>
          </a:bodyPr>
          <a:lstStyle/>
          <a:p>
            <a:pPr indent="-314325" lvl="0" marL="457200" rtl="0" algn="l">
              <a:spcBef>
                <a:spcPts val="300"/>
              </a:spcBef>
              <a:spcAft>
                <a:spcPts val="0"/>
              </a:spcAft>
              <a:buSzPts val="1350"/>
              <a:buFont typeface="Arial"/>
              <a:buAutoNum type="arabicPeriod"/>
            </a:pPr>
            <a:r>
              <a:rPr lang="en" sz="1350">
                <a:highlight>
                  <a:srgbClr val="FFFFFF"/>
                </a:highlight>
                <a:latin typeface="Arial"/>
                <a:ea typeface="Arial"/>
                <a:cs typeface="Arial"/>
                <a:sym typeface="Arial"/>
              </a:rPr>
              <a:t>Saleprice is positively skewed</a:t>
            </a:r>
            <a:endParaRPr sz="1350">
              <a:highlight>
                <a:srgbClr val="FFFFFF"/>
              </a:highlight>
              <a:latin typeface="Arial"/>
              <a:ea typeface="Arial"/>
              <a:cs typeface="Arial"/>
              <a:sym typeface="Arial"/>
            </a:endParaRPr>
          </a:p>
          <a:p>
            <a:pPr indent="-314325" lvl="0" marL="457200" rtl="0" algn="l">
              <a:spcBef>
                <a:spcPts val="300"/>
              </a:spcBef>
              <a:spcAft>
                <a:spcPts val="0"/>
              </a:spcAft>
              <a:buSzPts val="1350"/>
              <a:buFont typeface="Arial"/>
              <a:buAutoNum type="arabicPeriod"/>
            </a:pPr>
            <a:r>
              <a:rPr lang="en" sz="1350">
                <a:highlight>
                  <a:srgbClr val="FFFFFF"/>
                </a:highlight>
                <a:latin typeface="Arial"/>
                <a:ea typeface="Arial"/>
                <a:cs typeface="Arial"/>
                <a:sym typeface="Arial"/>
              </a:rPr>
              <a:t>the mean and median are more towards the lower prices</a:t>
            </a:r>
            <a:endParaRPr sz="1350">
              <a:highlight>
                <a:srgbClr val="FFFFFF"/>
              </a:highlight>
              <a:latin typeface="Arial"/>
              <a:ea typeface="Arial"/>
              <a:cs typeface="Arial"/>
              <a:sym typeface="Arial"/>
            </a:endParaRPr>
          </a:p>
          <a:p>
            <a:pPr indent="0" lvl="0" marL="0" rtl="0" algn="l">
              <a:spcBef>
                <a:spcPts val="300"/>
              </a:spcBef>
              <a:spcAft>
                <a:spcPts val="1600"/>
              </a:spcAft>
              <a:buNone/>
            </a:pPr>
            <a:r>
              <a:t/>
            </a:r>
            <a:endParaRPr/>
          </a:p>
        </p:txBody>
      </p:sp>
      <p:sp>
        <p:nvSpPr>
          <p:cNvPr id="145" name="Google Shape;145;p21"/>
          <p:cNvSpPr txBox="1"/>
          <p:nvPr>
            <p:ph idx="2" type="title"/>
          </p:nvPr>
        </p:nvSpPr>
        <p:spPr>
          <a:xfrm>
            <a:off x="311700" y="609625"/>
            <a:ext cx="8520600" cy="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Data Plotting</a:t>
            </a:r>
            <a:endParaRPr/>
          </a:p>
        </p:txBody>
      </p:sp>
      <p:pic>
        <p:nvPicPr>
          <p:cNvPr id="146" name="Google Shape;146;p21"/>
          <p:cNvPicPr preferRelativeResize="0"/>
          <p:nvPr/>
        </p:nvPicPr>
        <p:blipFill>
          <a:blip r:embed="rId3">
            <a:alphaModFix/>
          </a:blip>
          <a:stretch>
            <a:fillRect/>
          </a:stretch>
        </p:blipFill>
        <p:spPr>
          <a:xfrm>
            <a:off x="3935025" y="976725"/>
            <a:ext cx="4723825" cy="3686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